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97" r:id="rId1"/>
  </p:sldMasterIdLst>
  <p:notesMasterIdLst>
    <p:notesMasterId r:id="rId13"/>
  </p:notesMasterIdLst>
  <p:sldIdLst>
    <p:sldId id="263" r:id="rId2"/>
    <p:sldId id="256" r:id="rId3"/>
    <p:sldId id="257" r:id="rId4"/>
    <p:sldId id="258" r:id="rId5"/>
    <p:sldId id="262" r:id="rId6"/>
    <p:sldId id="267" r:id="rId7"/>
    <p:sldId id="265" r:id="rId8"/>
    <p:sldId id="260" r:id="rId9"/>
    <p:sldId id="261" r:id="rId10"/>
    <p:sldId id="268" r:id="rId11"/>
    <p:sldId id="270" r:id="rId12"/>
  </p:sldIdLst>
  <p:sldSz cx="12192000" cy="6858000"/>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38" autoAdjust="0"/>
    <p:restoredTop sz="94660"/>
  </p:normalViewPr>
  <p:slideViewPr>
    <p:cSldViewPr snapToGrid="0">
      <p:cViewPr varScale="1">
        <p:scale>
          <a:sx n="92" d="100"/>
          <a:sy n="92" d="100"/>
        </p:scale>
        <p:origin x="60" y="66"/>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9800E627-02FD-4286-B7CF-57EDCFCBD608}" type="datetimeFigureOut">
              <a:rPr kumimoji="1" lang="ja-JP" altLang="en-US" smtClean="0"/>
              <a:t>2026/3/9</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4F38700C-53FA-46DB-9AE2-15B38A6DB180}" type="slidenum">
              <a:rPr kumimoji="1" lang="ja-JP" altLang="en-US" smtClean="0"/>
              <a:t>‹#›</a:t>
            </a:fld>
            <a:endParaRPr kumimoji="1" lang="ja-JP" altLang="en-US"/>
          </a:p>
        </p:txBody>
      </p:sp>
    </p:spTree>
    <p:extLst>
      <p:ext uri="{BB962C8B-B14F-4D97-AF65-F5344CB8AC3E}">
        <p14:creationId xmlns:p14="http://schemas.microsoft.com/office/powerpoint/2010/main" val="18620004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38700C-53FA-46DB-9AE2-15B38A6DB180}" type="slidenum">
              <a:rPr kumimoji="1" lang="ja-JP" altLang="en-US" smtClean="0"/>
              <a:t>3</a:t>
            </a:fld>
            <a:endParaRPr kumimoji="1" lang="ja-JP" altLang="en-US"/>
          </a:p>
        </p:txBody>
      </p:sp>
    </p:spTree>
    <p:extLst>
      <p:ext uri="{BB962C8B-B14F-4D97-AF65-F5344CB8AC3E}">
        <p14:creationId xmlns:p14="http://schemas.microsoft.com/office/powerpoint/2010/main" val="187916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31AA2-1E1C-2C2B-10A6-E0313F35D2A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9737245-4668-C15D-2F89-2701732572D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9B60A00-1D7F-4CF4-46BA-D798738A0FC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526B702-F27F-E955-1CDB-CDC161381E20}"/>
              </a:ext>
            </a:extLst>
          </p:cNvPr>
          <p:cNvSpPr>
            <a:spLocks noGrp="1"/>
          </p:cNvSpPr>
          <p:nvPr>
            <p:ph type="sldNum" sz="quarter" idx="5"/>
          </p:nvPr>
        </p:nvSpPr>
        <p:spPr/>
        <p:txBody>
          <a:bodyPr/>
          <a:lstStyle/>
          <a:p>
            <a:fld id="{4F38700C-53FA-46DB-9AE2-15B38A6DB180}" type="slidenum">
              <a:rPr kumimoji="1" lang="ja-JP" altLang="en-US" smtClean="0"/>
              <a:t>4</a:t>
            </a:fld>
            <a:endParaRPr kumimoji="1" lang="ja-JP" altLang="en-US"/>
          </a:p>
        </p:txBody>
      </p:sp>
    </p:spTree>
    <p:extLst>
      <p:ext uri="{BB962C8B-B14F-4D97-AF65-F5344CB8AC3E}">
        <p14:creationId xmlns:p14="http://schemas.microsoft.com/office/powerpoint/2010/main" val="3718146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F38700C-53FA-46DB-9AE2-15B38A6DB180}" type="slidenum">
              <a:rPr kumimoji="1" lang="ja-JP" altLang="en-US" smtClean="0"/>
              <a:t>7</a:t>
            </a:fld>
            <a:endParaRPr kumimoji="1" lang="ja-JP" altLang="en-US"/>
          </a:p>
        </p:txBody>
      </p:sp>
    </p:spTree>
    <p:extLst>
      <p:ext uri="{BB962C8B-B14F-4D97-AF65-F5344CB8AC3E}">
        <p14:creationId xmlns:p14="http://schemas.microsoft.com/office/powerpoint/2010/main" val="2184671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D88AA49-461B-4E57-AAA6-65938F7836FD}" type="datetime1">
              <a:rPr kumimoji="1" lang="ja-JP" altLang="en-US" smtClean="0"/>
              <a:t>2026/3/9</a:t>
            </a:fld>
            <a:endParaRPr kumimoji="1" lang="ja-JP" altLang="en-US"/>
          </a:p>
        </p:txBody>
      </p:sp>
      <p:sp>
        <p:nvSpPr>
          <p:cNvPr id="5" name="Footer Placeholder 4"/>
          <p:cNvSpPr>
            <a:spLocks noGrp="1"/>
          </p:cNvSpPr>
          <p:nvPr>
            <p:ph type="ftr" sz="quarter" idx="11"/>
          </p:nvPr>
        </p:nvSpPr>
        <p:spPr>
          <a:xfrm>
            <a:off x="1127124" y="329307"/>
            <a:ext cx="5943668" cy="309201"/>
          </a:xfrm>
        </p:spPr>
        <p:txBody>
          <a:bodyPr/>
          <a:lstStyle/>
          <a:p>
            <a:endParaRPr kumimoji="1" lang="ja-JP" altLang="en-US"/>
          </a:p>
        </p:txBody>
      </p:sp>
      <p:sp>
        <p:nvSpPr>
          <p:cNvPr id="6" name="Slide Number Placeholder 5"/>
          <p:cNvSpPr>
            <a:spLocks noGrp="1"/>
          </p:cNvSpPr>
          <p:nvPr>
            <p:ph type="sldNum" sz="quarter" idx="12"/>
          </p:nvPr>
        </p:nvSpPr>
        <p:spPr>
          <a:xfrm>
            <a:off x="9924392" y="134930"/>
            <a:ext cx="811019" cy="503578"/>
          </a:xfrm>
        </p:spPr>
        <p:txBody>
          <a:bodyPr/>
          <a:lstStyle/>
          <a:p>
            <a:fld id="{6F8437D7-8EAC-460A-B519-B279D2D5786F}" type="slidenum">
              <a:rPr kumimoji="1" lang="ja-JP" altLang="en-US" smtClean="0"/>
              <a:t>‹#›</a:t>
            </a:fld>
            <a:endParaRPr kumimoji="1" lang="ja-JP" alt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15414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DACC0A-86C0-420E-A5AE-4FE2AF2DDA27}" type="datetime1">
              <a:rPr kumimoji="1" lang="ja-JP" altLang="en-US" smtClean="0"/>
              <a:t>2026/3/9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8437D7-8EAC-460A-B519-B279D2D5786F}" type="slidenum">
              <a:rPr kumimoji="1" lang="ja-JP" altLang="en-US" smtClean="0"/>
              <a:t>‹#›</a:t>
            </a:fld>
            <a:endParaRPr kumimoji="1" lang="ja-JP" alt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80310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A1382D4-44BF-41C5-AEEC-93A5FF939129}" type="datetime1">
              <a:rPr kumimoji="1" lang="ja-JP" altLang="en-US" smtClean="0"/>
              <a:t>2026/3/9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8437D7-8EAC-460A-B519-B279D2D5786F}" type="slidenum">
              <a:rPr kumimoji="1" lang="ja-JP" altLang="en-US" smtClean="0"/>
              <a:t>‹#›</a:t>
            </a:fld>
            <a:endParaRPr kumimoji="1" lang="ja-JP" alt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1595130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sz="1200"/>
            </a:lvl1pPr>
          </a:lstStyle>
          <a:p>
            <a:fld id="{E19215A7-702F-4DCC-B23D-DCE6CFC7EE1F}" type="datetime1">
              <a:rPr kumimoji="1" lang="ja-JP" altLang="en-US" smtClean="0"/>
              <a:t>2026/3/9</a:t>
            </a:fld>
            <a:endParaRPr kumimoji="1" lang="ja-JP" altLang="en-US"/>
          </a:p>
        </p:txBody>
      </p:sp>
      <p:sp>
        <p:nvSpPr>
          <p:cNvPr id="5" name="Footer Placeholder 4"/>
          <p:cNvSpPr>
            <a:spLocks noGrp="1"/>
          </p:cNvSpPr>
          <p:nvPr>
            <p:ph type="ftr" sz="quarter" idx="11"/>
          </p:nvPr>
        </p:nvSpPr>
        <p:spPr/>
        <p:txBody>
          <a:bodyPr/>
          <a:lstStyle>
            <a:lvl1pPr>
              <a:defRPr sz="1200"/>
            </a:lvl1pPr>
          </a:lstStyle>
          <a:p>
            <a:endParaRPr kumimoji="1" lang="ja-JP" altLang="en-US"/>
          </a:p>
        </p:txBody>
      </p:sp>
      <p:sp>
        <p:nvSpPr>
          <p:cNvPr id="6" name="Slide Number Placeholder 5"/>
          <p:cNvSpPr>
            <a:spLocks noGrp="1"/>
          </p:cNvSpPr>
          <p:nvPr>
            <p:ph type="sldNum" sz="quarter" idx="12"/>
          </p:nvPr>
        </p:nvSpPr>
        <p:spPr/>
        <p:txBody>
          <a:bodyPr/>
          <a:lstStyle/>
          <a:p>
            <a:fld id="{6F8437D7-8EAC-460A-B519-B279D2D5786F}" type="slidenum">
              <a:rPr kumimoji="1" lang="ja-JP" altLang="en-US" smtClean="0"/>
              <a:t>‹#›</a:t>
            </a:fld>
            <a:endParaRPr kumimoji="1" lang="ja-JP" alt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78398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E2662DEA-6F2D-4508-80D4-D66CA27238A4}" type="datetime1">
              <a:rPr kumimoji="1" lang="ja-JP" altLang="en-US" smtClean="0"/>
              <a:t>2026/3/9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F8437D7-8EAC-460A-B519-B279D2D5786F}" type="slidenum">
              <a:rPr kumimoji="1" lang="ja-JP" altLang="en-US" smtClean="0"/>
              <a:t>‹#›</a:t>
            </a:fld>
            <a:endParaRPr kumimoji="1" lang="ja-JP" alt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38851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A1AE103-CA77-4319-9994-5ACA696FEB83}" type="datetime1">
              <a:rPr kumimoji="1" lang="ja-JP" altLang="en-US" smtClean="0"/>
              <a:t>2026/3/9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8437D7-8EAC-460A-B519-B279D2D5786F}" type="slidenum">
              <a:rPr kumimoji="1" lang="ja-JP" altLang="en-US" smtClean="0"/>
              <a:t>‹#›</a:t>
            </a:fld>
            <a:endParaRPr kumimoji="1" lang="ja-JP" alt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14598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29166" y="2974448"/>
            <a:ext cx="4645152" cy="24938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094337" y="2971669"/>
            <a:ext cx="4645152" cy="248719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3979CD3-EA46-42F7-B41E-8839F9CD6732}" type="datetime1">
              <a:rPr kumimoji="1" lang="ja-JP" altLang="en-US" smtClean="0"/>
              <a:t>2026/3/9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F8437D7-8EAC-460A-B519-B279D2D5786F}" type="slidenum">
              <a:rPr kumimoji="1" lang="ja-JP" altLang="en-US" smtClean="0"/>
              <a:t>‹#›</a:t>
            </a:fld>
            <a:endParaRPr kumimoji="1" lang="ja-JP" alt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8270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669C863-3E70-449F-8166-FCE788CB0FA6}" type="datetime1">
              <a:rPr kumimoji="1" lang="ja-JP" altLang="en-US" smtClean="0"/>
              <a:t>2026/3/9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F8437D7-8EAC-460A-B519-B279D2D5786F}" type="slidenum">
              <a:rPr kumimoji="1" lang="ja-JP" altLang="en-US" smtClean="0"/>
              <a:t>‹#›</a:t>
            </a:fld>
            <a:endParaRPr kumimoji="1" lang="ja-JP" alt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9516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85519-9945-4BCD-B91C-C475329F834B}" type="datetime1">
              <a:rPr kumimoji="1" lang="ja-JP" altLang="en-US" smtClean="0"/>
              <a:t>2026/3/9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F8437D7-8EAC-460A-B519-B279D2D5786F}" type="slidenum">
              <a:rPr kumimoji="1" lang="ja-JP" altLang="en-US" smtClean="0"/>
              <a:t>‹#›</a:t>
            </a:fld>
            <a:endParaRPr kumimoji="1" lang="ja-JP" altLang="en-US"/>
          </a:p>
        </p:txBody>
      </p:sp>
    </p:spTree>
    <p:extLst>
      <p:ext uri="{BB962C8B-B14F-4D97-AF65-F5344CB8AC3E}">
        <p14:creationId xmlns:p14="http://schemas.microsoft.com/office/powerpoint/2010/main" val="369113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86CC51-BACD-4CEB-ABD1-2FC709ABAE20}" type="datetime1">
              <a:rPr kumimoji="1" lang="ja-JP" altLang="en-US" smtClean="0"/>
              <a:t>2026/3/9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F8437D7-8EAC-460A-B519-B279D2D5786F}" type="slidenum">
              <a:rPr kumimoji="1" lang="ja-JP" altLang="en-US" smtClean="0"/>
              <a:t>‹#›</a:t>
            </a:fld>
            <a:endParaRPr kumimoji="1" lang="ja-JP" alt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67462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7DB5D7B9-FB52-4BAF-A1CC-0828274BC1A2}" type="datetime1">
              <a:rPr kumimoji="1" lang="ja-JP" altLang="en-US" smtClean="0"/>
              <a:t>2026/3/9</a:t>
            </a:fld>
            <a:endParaRPr kumimoji="1" lang="ja-JP" altLang="en-US"/>
          </a:p>
        </p:txBody>
      </p:sp>
      <p:sp>
        <p:nvSpPr>
          <p:cNvPr id="6" name="Footer Placeholder 5"/>
          <p:cNvSpPr>
            <a:spLocks noGrp="1"/>
          </p:cNvSpPr>
          <p:nvPr>
            <p:ph type="ftr" sz="quarter" idx="11"/>
          </p:nvPr>
        </p:nvSpPr>
        <p:spPr>
          <a:xfrm>
            <a:off x="1125300" y="318640"/>
            <a:ext cx="4877818" cy="320931"/>
          </a:xfrm>
        </p:spPr>
        <p:txBody>
          <a:bodyPr/>
          <a:lstStyle/>
          <a:p>
            <a:endParaRPr kumimoji="1" lang="ja-JP" altLang="en-US"/>
          </a:p>
        </p:txBody>
      </p:sp>
      <p:sp>
        <p:nvSpPr>
          <p:cNvPr id="7" name="Slide Number Placeholder 6"/>
          <p:cNvSpPr>
            <a:spLocks noGrp="1"/>
          </p:cNvSpPr>
          <p:nvPr>
            <p:ph type="sldNum" sz="quarter" idx="12"/>
          </p:nvPr>
        </p:nvSpPr>
        <p:spPr>
          <a:xfrm>
            <a:off x="6176794" y="137408"/>
            <a:ext cx="811019" cy="503578"/>
          </a:xfrm>
        </p:spPr>
        <p:txBody>
          <a:bodyPr/>
          <a:lstStyle/>
          <a:p>
            <a:fld id="{6F8437D7-8EAC-460A-B519-B279D2D5786F}" type="slidenum">
              <a:rPr kumimoji="1" lang="ja-JP" altLang="en-US" smtClean="0"/>
              <a:t>‹#›</a:t>
            </a:fld>
            <a:endParaRPr kumimoji="1" lang="ja-JP" alt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359980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BB0C546-D51F-45C3-AC52-16FF5D295A88}" type="datetime1">
              <a:rPr kumimoji="1" lang="ja-JP" altLang="en-US" smtClean="0"/>
              <a:t>2026/3/9</a:t>
            </a:fld>
            <a:endParaRPr kumimoji="1" lang="ja-JP" alt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F8437D7-8EAC-460A-B519-B279D2D5786F}" type="slidenum">
              <a:rPr kumimoji="1" lang="ja-JP" altLang="en-US" smtClean="0"/>
              <a:t>‹#›</a:t>
            </a:fld>
            <a:endParaRPr kumimoji="1" lang="ja-JP" altLang="en-US"/>
          </a:p>
        </p:txBody>
      </p:sp>
    </p:spTree>
    <p:extLst>
      <p:ext uri="{BB962C8B-B14F-4D97-AF65-F5344CB8AC3E}">
        <p14:creationId xmlns:p14="http://schemas.microsoft.com/office/powerpoint/2010/main" val="229788872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030" name="Picture 6" descr="看護, 家, お手入れ, 医者, お年寄り, 忍耐強い, 年, 病院, 人">
            <a:extLst>
              <a:ext uri="{FF2B5EF4-FFF2-40B4-BE49-F238E27FC236}">
                <a16:creationId xmlns:a16="http://schemas.microsoft.com/office/drawing/2014/main" id="{89F2C03E-3EC4-C52D-2305-669C06444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 t="16220" r="1" b="5178"/>
          <a:stretch>
            <a:fillRect/>
          </a:stretch>
        </p:blipFill>
        <p:spPr bwMode="auto">
          <a:xfrm>
            <a:off x="2"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037">
            <a:extLst>
              <a:ext uri="{FF2B5EF4-FFF2-40B4-BE49-F238E27FC236}">
                <a16:creationId xmlns:a16="http://schemas.microsoft.com/office/drawing/2014/main" id="{D5D0E891-38D8-4772-991E-824A0E731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6EEB0470-2CB2-6B87-7E4A-8E71F461CD86}"/>
              </a:ext>
            </a:extLst>
          </p:cNvPr>
          <p:cNvSpPr>
            <a:spLocks noGrp="1"/>
          </p:cNvSpPr>
          <p:nvPr>
            <p:ph type="ctrTitle"/>
          </p:nvPr>
        </p:nvSpPr>
        <p:spPr>
          <a:xfrm>
            <a:off x="4065511" y="3546341"/>
            <a:ext cx="6832500" cy="1120439"/>
          </a:xfrm>
        </p:spPr>
        <p:txBody>
          <a:bodyPr>
            <a:normAutofit/>
          </a:bodyPr>
          <a:lstStyle/>
          <a:p>
            <a:r>
              <a:rPr kumimoji="1" lang="ja-JP" altLang="en-US" sz="3700" b="1" dirty="0">
                <a:solidFill>
                  <a:srgbClr val="FFFFFE"/>
                </a:solidFill>
                <a:latin typeface="Meiryo UI" panose="020B0604030504040204" pitchFamily="50" charset="-128"/>
                <a:ea typeface="Meiryo UI" panose="020B0604030504040204" pitchFamily="50" charset="-128"/>
              </a:rPr>
              <a:t>有料老人ホームご紹介サービスのご案内</a:t>
            </a:r>
          </a:p>
        </p:txBody>
      </p:sp>
      <p:sp>
        <p:nvSpPr>
          <p:cNvPr id="3" name="字幕 2">
            <a:extLst>
              <a:ext uri="{FF2B5EF4-FFF2-40B4-BE49-F238E27FC236}">
                <a16:creationId xmlns:a16="http://schemas.microsoft.com/office/drawing/2014/main" id="{162CBC9A-0E6C-010A-1A75-2D36F1C4A9DC}"/>
              </a:ext>
            </a:extLst>
          </p:cNvPr>
          <p:cNvSpPr>
            <a:spLocks noGrp="1"/>
          </p:cNvSpPr>
          <p:nvPr>
            <p:ph type="subTitle" idx="1"/>
          </p:nvPr>
        </p:nvSpPr>
        <p:spPr>
          <a:xfrm>
            <a:off x="4065511" y="4669144"/>
            <a:ext cx="7928015" cy="716529"/>
          </a:xfrm>
        </p:spPr>
        <p:txBody>
          <a:bodyPr>
            <a:noAutofit/>
          </a:bodyPr>
          <a:lstStyle/>
          <a:p>
            <a:pPr>
              <a:tabLst>
                <a:tab pos="3317875" algn="l"/>
                <a:tab pos="3859213" algn="l"/>
              </a:tabLst>
            </a:pPr>
            <a:r>
              <a:rPr lang="ja-JP" altLang="en-US" b="1" dirty="0">
                <a:solidFill>
                  <a:srgbClr val="FFFFFE"/>
                </a:solidFill>
                <a:latin typeface="Meiryo UI" panose="020B0604030504040204" pitchFamily="50" charset="-128"/>
                <a:ea typeface="Meiryo UI" panose="020B0604030504040204" pitchFamily="50" charset="-128"/>
              </a:rPr>
              <a:t>社名：</a:t>
            </a:r>
            <a:r>
              <a:rPr kumimoji="1" lang="ja-JP" altLang="en-US" b="1" dirty="0">
                <a:solidFill>
                  <a:srgbClr val="FFFFFE"/>
                </a:solidFill>
                <a:latin typeface="Meiryo UI" panose="020B0604030504040204" pitchFamily="50" charset="-128"/>
                <a:ea typeface="Meiryo UI" panose="020B0604030504040204" pitchFamily="50" charset="-128"/>
              </a:rPr>
              <a:t>株式会社 こころ一生に</a:t>
            </a:r>
            <a:r>
              <a:rPr lang="ja-JP" altLang="en-US" b="1" dirty="0">
                <a:solidFill>
                  <a:srgbClr val="FFFFFE"/>
                </a:solidFill>
                <a:latin typeface="Meiryo UI" panose="020B0604030504040204" pitchFamily="50" charset="-128"/>
                <a:ea typeface="Meiryo UI" panose="020B0604030504040204" pitchFamily="50" charset="-128"/>
              </a:rPr>
              <a:t>　</a:t>
            </a:r>
            <a:r>
              <a:rPr lang="en-US" altLang="ja-JP" b="1" dirty="0">
                <a:solidFill>
                  <a:srgbClr val="FFFFFE"/>
                </a:solidFill>
                <a:latin typeface="Meiryo UI" panose="020B0604030504040204" pitchFamily="50" charset="-128"/>
                <a:ea typeface="Meiryo UI" panose="020B0604030504040204" pitchFamily="50" charset="-128"/>
              </a:rPr>
              <a:t>	</a:t>
            </a:r>
            <a:r>
              <a:rPr kumimoji="1" lang="ja-JP" altLang="en-US" b="1" dirty="0">
                <a:solidFill>
                  <a:schemeClr val="bg1"/>
                </a:solidFill>
                <a:latin typeface="Meiryo UI" panose="020B0604030504040204" pitchFamily="50" charset="-128"/>
                <a:ea typeface="Meiryo UI" panose="020B0604030504040204" pitchFamily="50" charset="-128"/>
              </a:rPr>
              <a:t>住所</a:t>
            </a:r>
            <a:r>
              <a:rPr lang="en-US" altLang="ja-JP" b="1" dirty="0">
                <a:solidFill>
                  <a:schemeClr val="bg1"/>
                </a:solidFill>
                <a:latin typeface="Meiryo UI" panose="020B0604030504040204" pitchFamily="50" charset="-128"/>
                <a:ea typeface="Meiryo UI" panose="020B0604030504040204" pitchFamily="50" charset="-128"/>
              </a:rPr>
              <a:t>	</a:t>
            </a:r>
            <a:r>
              <a:rPr kumimoji="1" lang="ja-JP" altLang="en-US" b="1" dirty="0">
                <a:solidFill>
                  <a:schemeClr val="bg1"/>
                </a:solidFill>
                <a:latin typeface="Meiryo UI" panose="020B0604030504040204" pitchFamily="50" charset="-128"/>
                <a:ea typeface="Meiryo UI" panose="020B0604030504040204" pitchFamily="50" charset="-128"/>
              </a:rPr>
              <a:t>：渋谷区恵比寿西</a:t>
            </a:r>
            <a:r>
              <a:rPr kumimoji="1" lang="en-US" altLang="ja-JP" b="1" dirty="0">
                <a:solidFill>
                  <a:schemeClr val="bg1"/>
                </a:solidFill>
                <a:latin typeface="Meiryo UI" panose="020B0604030504040204" pitchFamily="50" charset="-128"/>
                <a:ea typeface="Meiryo UI" panose="020B0604030504040204" pitchFamily="50" charset="-128"/>
              </a:rPr>
              <a:t>1</a:t>
            </a:r>
            <a:r>
              <a:rPr lang="ja-JP" altLang="en-US" b="1" dirty="0">
                <a:solidFill>
                  <a:schemeClr val="bg1"/>
                </a:solidFill>
                <a:latin typeface="Meiryo UI" panose="020B0604030504040204" pitchFamily="50" charset="-128"/>
                <a:ea typeface="Meiryo UI" panose="020B0604030504040204" pitchFamily="50" charset="-128"/>
              </a:rPr>
              <a:t>ー</a:t>
            </a:r>
            <a:r>
              <a:rPr lang="en-US" altLang="ja-JP" b="1" dirty="0">
                <a:solidFill>
                  <a:schemeClr val="bg1"/>
                </a:solidFill>
                <a:latin typeface="Meiryo UI" panose="020B0604030504040204" pitchFamily="50" charset="-128"/>
                <a:ea typeface="Meiryo UI" panose="020B0604030504040204" pitchFamily="50" charset="-128"/>
              </a:rPr>
              <a:t>33</a:t>
            </a:r>
            <a:r>
              <a:rPr lang="ja-JP" altLang="en-US" b="1" dirty="0">
                <a:solidFill>
                  <a:schemeClr val="bg1"/>
                </a:solidFill>
                <a:latin typeface="Meiryo UI" panose="020B0604030504040204" pitchFamily="50" charset="-128"/>
                <a:ea typeface="Meiryo UI" panose="020B0604030504040204" pitchFamily="50" charset="-128"/>
              </a:rPr>
              <a:t>ー</a:t>
            </a:r>
            <a:r>
              <a:rPr lang="en-US" altLang="ja-JP" b="1" dirty="0">
                <a:solidFill>
                  <a:schemeClr val="bg1"/>
                </a:solidFill>
                <a:latin typeface="Meiryo UI" panose="020B0604030504040204" pitchFamily="50" charset="-128"/>
                <a:ea typeface="Meiryo UI" panose="020B0604030504040204" pitchFamily="50" charset="-128"/>
              </a:rPr>
              <a:t>3</a:t>
            </a:r>
            <a:r>
              <a:rPr lang="ja-JP" altLang="en-US" b="1" dirty="0">
                <a:solidFill>
                  <a:schemeClr val="bg1"/>
                </a:solidFill>
                <a:latin typeface="Meiryo UI" panose="020B0604030504040204" pitchFamily="50" charset="-128"/>
                <a:ea typeface="Meiryo UI" panose="020B0604030504040204" pitchFamily="50" charset="-128"/>
              </a:rPr>
              <a:t>ー</a:t>
            </a:r>
            <a:r>
              <a:rPr lang="en-US" altLang="ja-JP" b="1" dirty="0">
                <a:solidFill>
                  <a:schemeClr val="bg1"/>
                </a:solidFill>
                <a:latin typeface="Meiryo UI" panose="020B0604030504040204" pitchFamily="50" charset="-128"/>
                <a:ea typeface="Meiryo UI" panose="020B0604030504040204" pitchFamily="50" charset="-128"/>
              </a:rPr>
              <a:t>207</a:t>
            </a:r>
            <a:br>
              <a:rPr kumimoji="1" lang="en-US" altLang="ja-JP" b="1" dirty="0">
                <a:solidFill>
                  <a:schemeClr val="bg1"/>
                </a:solidFill>
                <a:latin typeface="Meiryo UI" panose="020B0604030504040204" pitchFamily="50" charset="-128"/>
                <a:ea typeface="Meiryo UI" panose="020B0604030504040204" pitchFamily="50" charset="-128"/>
              </a:rPr>
            </a:br>
            <a:r>
              <a:rPr kumimoji="1" lang="ja-JP" altLang="en-US" b="1" dirty="0">
                <a:solidFill>
                  <a:schemeClr val="bg1"/>
                </a:solidFill>
                <a:latin typeface="Meiryo UI" panose="020B0604030504040204" pitchFamily="50" charset="-128"/>
                <a:ea typeface="Meiryo UI" panose="020B0604030504040204" pitchFamily="50" charset="-128"/>
              </a:rPr>
              <a:t>電話：</a:t>
            </a:r>
            <a:r>
              <a:rPr lang="en-US" altLang="ja-JP" b="1" dirty="0">
                <a:solidFill>
                  <a:schemeClr val="bg1"/>
                </a:solidFill>
                <a:latin typeface="Meiryo UI" panose="020B0604030504040204" pitchFamily="50" charset="-128"/>
                <a:ea typeface="Meiryo UI" panose="020B0604030504040204" pitchFamily="50" charset="-128"/>
              </a:rPr>
              <a:t>03</a:t>
            </a:r>
            <a:r>
              <a:rPr kumimoji="1" lang="ja-JP" altLang="en-US" b="1" dirty="0">
                <a:solidFill>
                  <a:schemeClr val="bg1"/>
                </a:solidFill>
                <a:latin typeface="Meiryo UI" panose="020B0604030504040204" pitchFamily="50" charset="-128"/>
                <a:ea typeface="Meiryo UI" panose="020B0604030504040204" pitchFamily="50" charset="-128"/>
              </a:rPr>
              <a:t>－</a:t>
            </a:r>
            <a:r>
              <a:rPr kumimoji="1" lang="en-US" altLang="ja-JP" b="1" dirty="0">
                <a:solidFill>
                  <a:schemeClr val="bg1"/>
                </a:solidFill>
                <a:latin typeface="Meiryo UI" panose="020B0604030504040204" pitchFamily="50" charset="-128"/>
                <a:ea typeface="Meiryo UI" panose="020B0604030504040204" pitchFamily="50" charset="-128"/>
              </a:rPr>
              <a:t>5708</a:t>
            </a:r>
            <a:r>
              <a:rPr kumimoji="1" lang="ja-JP" altLang="en-US" b="1" dirty="0">
                <a:solidFill>
                  <a:schemeClr val="bg1"/>
                </a:solidFill>
                <a:latin typeface="Meiryo UI" panose="020B0604030504040204" pitchFamily="50" charset="-128"/>
                <a:ea typeface="Meiryo UI" panose="020B0604030504040204" pitchFamily="50" charset="-128"/>
              </a:rPr>
              <a:t>－</a:t>
            </a:r>
            <a:r>
              <a:rPr kumimoji="1" lang="en-US" altLang="ja-JP" b="1" dirty="0">
                <a:solidFill>
                  <a:schemeClr val="bg1"/>
                </a:solidFill>
                <a:latin typeface="Meiryo UI" panose="020B0604030504040204" pitchFamily="50" charset="-128"/>
                <a:ea typeface="Meiryo UI" panose="020B0604030504040204" pitchFamily="50" charset="-128"/>
              </a:rPr>
              <a:t>5265</a:t>
            </a:r>
            <a:r>
              <a:rPr kumimoji="1" lang="ja-JP" altLang="en-US" b="1" dirty="0">
                <a:solidFill>
                  <a:schemeClr val="bg1"/>
                </a:solidFill>
                <a:latin typeface="Meiryo UI" panose="020B0604030504040204" pitchFamily="50" charset="-128"/>
                <a:ea typeface="Meiryo UI" panose="020B0604030504040204" pitchFamily="50" charset="-128"/>
              </a:rPr>
              <a:t> </a:t>
            </a:r>
            <a:r>
              <a:rPr kumimoji="1" lang="en-US" altLang="ja-JP" b="1" dirty="0">
                <a:solidFill>
                  <a:schemeClr val="bg1"/>
                </a:solidFill>
                <a:latin typeface="Meiryo UI" panose="020B0604030504040204" pitchFamily="50" charset="-128"/>
                <a:ea typeface="Meiryo UI" panose="020B0604030504040204" pitchFamily="50" charset="-128"/>
              </a:rPr>
              <a:t>	mail	</a:t>
            </a:r>
            <a:r>
              <a:rPr kumimoji="1" lang="ja-JP" altLang="en-US" b="1" dirty="0">
                <a:solidFill>
                  <a:schemeClr val="bg1"/>
                </a:solidFill>
                <a:latin typeface="Meiryo UI" panose="020B0604030504040204" pitchFamily="50" charset="-128"/>
                <a:ea typeface="Meiryo UI" panose="020B0604030504040204" pitchFamily="50" charset="-128"/>
              </a:rPr>
              <a:t>：</a:t>
            </a:r>
            <a:r>
              <a:rPr lang="en-US" altLang="ja-JP" b="1" dirty="0">
                <a:solidFill>
                  <a:schemeClr val="bg1"/>
                </a:solidFill>
                <a:latin typeface="Meiryo UI" panose="020B0604030504040204" pitchFamily="50" charset="-128"/>
                <a:ea typeface="Meiryo UI" panose="020B0604030504040204" pitchFamily="50" charset="-128"/>
              </a:rPr>
              <a:t>info@kokoro-ni.com</a:t>
            </a:r>
            <a:endParaRPr kumimoji="1" lang="en-US" altLang="ja-JP" b="1" dirty="0">
              <a:solidFill>
                <a:schemeClr val="bg1"/>
              </a:solidFill>
              <a:latin typeface="Meiryo UI" panose="020B0604030504040204" pitchFamily="50" charset="-128"/>
              <a:ea typeface="Meiryo UI" panose="020B0604030504040204" pitchFamily="50" charset="-128"/>
            </a:endParaRPr>
          </a:p>
          <a:p>
            <a:endParaRPr kumimoji="1" lang="ja-JP" altLang="en-US" sz="1600" dirty="0">
              <a:solidFill>
                <a:srgbClr val="FFFFFE"/>
              </a:solidFill>
            </a:endParaRPr>
          </a:p>
        </p:txBody>
      </p:sp>
      <p:pic>
        <p:nvPicPr>
          <p:cNvPr id="1040" name="Picture 1039">
            <a:extLst>
              <a:ext uri="{FF2B5EF4-FFF2-40B4-BE49-F238E27FC236}">
                <a16:creationId xmlns:a16="http://schemas.microsoft.com/office/drawing/2014/main" id="{B502DADA-1E17-4CC2-9344-C63314F176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40448" b="36564"/>
          <a:stretch/>
        </p:blipFill>
        <p:spPr>
          <a:xfrm>
            <a:off x="4052391" y="3227912"/>
            <a:ext cx="6803136" cy="155448"/>
          </a:xfrm>
          <a:prstGeom prst="rect">
            <a:avLst/>
          </a:prstGeom>
          <a:noFill/>
          <a:ln>
            <a:noFill/>
          </a:ln>
        </p:spPr>
      </p:pic>
      <p:pic>
        <p:nvPicPr>
          <p:cNvPr id="4" name="図 3">
            <a:extLst>
              <a:ext uri="{FF2B5EF4-FFF2-40B4-BE49-F238E27FC236}">
                <a16:creationId xmlns:a16="http://schemas.microsoft.com/office/drawing/2014/main" id="{DC93006B-C580-BFFA-ADC5-0AC3A95B66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40586" y="3202845"/>
            <a:ext cx="1123567" cy="1106370"/>
          </a:xfrm>
          <a:prstGeom prst="rect">
            <a:avLst/>
          </a:prstGeom>
        </p:spPr>
      </p:pic>
    </p:spTree>
    <p:extLst>
      <p:ext uri="{BB962C8B-B14F-4D97-AF65-F5344CB8AC3E}">
        <p14:creationId xmlns:p14="http://schemas.microsoft.com/office/powerpoint/2010/main" val="110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008AA-A661-FF51-24D0-2616A74FC980}"/>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9A30688-C48D-7B81-D5E7-F260626DCA59}"/>
              </a:ext>
            </a:extLst>
          </p:cNvPr>
          <p:cNvSpPr>
            <a:spLocks noGrp="1"/>
          </p:cNvSpPr>
          <p:nvPr>
            <p:ph idx="1"/>
          </p:nvPr>
        </p:nvSpPr>
        <p:spPr>
          <a:xfrm>
            <a:off x="745259" y="1338175"/>
            <a:ext cx="5134025" cy="989976"/>
          </a:xfrm>
        </p:spPr>
        <p:txBody>
          <a:bodyPr lIns="0" tIns="0" rIns="0" bIns="0" anchor="ctr">
            <a:noAutofit/>
          </a:bodyPr>
          <a:lstStyle/>
          <a:p>
            <a:r>
              <a:rPr lang="ja-JP" altLang="en-US" sz="1600" dirty="0">
                <a:latin typeface="Meiryo UI" panose="020B0604030504040204" pitchFamily="50" charset="-128"/>
                <a:ea typeface="Meiryo UI" panose="020B0604030504040204" pitchFamily="50" charset="-128"/>
              </a:rPr>
              <a:t>愛知県立新城東高等学校卒業</a:t>
            </a:r>
          </a:p>
          <a:p>
            <a:r>
              <a:rPr lang="ja-JP" altLang="en-US" sz="1600" dirty="0">
                <a:latin typeface="Meiryo UI" panose="020B0604030504040204" pitchFamily="50" charset="-128"/>
                <a:ea typeface="Meiryo UI" panose="020B0604030504040204" pitchFamily="50" charset="-128"/>
              </a:rPr>
              <a:t>山梨県立大学人間福祉学部福祉コミュニティ学科卒業</a:t>
            </a:r>
          </a:p>
        </p:txBody>
      </p:sp>
      <p:sp>
        <p:nvSpPr>
          <p:cNvPr id="4" name="スライド番号プレースホルダー 3">
            <a:extLst>
              <a:ext uri="{FF2B5EF4-FFF2-40B4-BE49-F238E27FC236}">
                <a16:creationId xmlns:a16="http://schemas.microsoft.com/office/drawing/2014/main" id="{76FA77D1-556B-BF6F-2E9C-AB96A735A2F0}"/>
              </a:ext>
            </a:extLst>
          </p:cNvPr>
          <p:cNvSpPr>
            <a:spLocks noGrp="1"/>
          </p:cNvSpPr>
          <p:nvPr>
            <p:ph type="sldNum" sz="quarter" idx="12"/>
          </p:nvPr>
        </p:nvSpPr>
        <p:spPr/>
        <p:txBody>
          <a:bodyPr/>
          <a:lstStyle/>
          <a:p>
            <a:fld id="{6F8437D7-8EAC-460A-B519-B279D2D5786F}" type="slidenum">
              <a:rPr kumimoji="1" lang="ja-JP" altLang="en-US" smtClean="0"/>
              <a:t>9</a:t>
            </a:fld>
            <a:endParaRPr kumimoji="1" lang="ja-JP" altLang="en-US"/>
          </a:p>
        </p:txBody>
      </p:sp>
      <p:sp>
        <p:nvSpPr>
          <p:cNvPr id="5" name="タイトル 1">
            <a:extLst>
              <a:ext uri="{FF2B5EF4-FFF2-40B4-BE49-F238E27FC236}">
                <a16:creationId xmlns:a16="http://schemas.microsoft.com/office/drawing/2014/main" id="{B4A91E4E-397C-B82D-28FB-9DCB5BE5D4CD}"/>
              </a:ext>
            </a:extLst>
          </p:cNvPr>
          <p:cNvSpPr txBox="1">
            <a:spLocks/>
          </p:cNvSpPr>
          <p:nvPr/>
        </p:nvSpPr>
        <p:spPr>
          <a:xfrm>
            <a:off x="838200" y="236241"/>
            <a:ext cx="10515600" cy="4687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r>
              <a:rPr lang="ja-JP" altLang="en-US" sz="2000" dirty="0">
                <a:solidFill>
                  <a:schemeClr val="accent1"/>
                </a:solidFill>
                <a:latin typeface="Arial" panose="020B0604020202020204" pitchFamily="34" charset="0"/>
                <a:ea typeface="Meiryo UI" panose="020B0604030504040204" pitchFamily="50" charset="-128"/>
              </a:rPr>
              <a:t>スタッフの自己紹介</a:t>
            </a:r>
          </a:p>
        </p:txBody>
      </p:sp>
      <p:cxnSp>
        <p:nvCxnSpPr>
          <p:cNvPr id="9" name="直線コネクタ 8">
            <a:extLst>
              <a:ext uri="{FF2B5EF4-FFF2-40B4-BE49-F238E27FC236}">
                <a16:creationId xmlns:a16="http://schemas.microsoft.com/office/drawing/2014/main" id="{E134BE27-6381-7E47-71BE-B9977C3876DD}"/>
              </a:ext>
            </a:extLst>
          </p:cNvPr>
          <p:cNvCxnSpPr/>
          <p:nvPr/>
        </p:nvCxnSpPr>
        <p:spPr>
          <a:xfrm>
            <a:off x="489526" y="1236198"/>
            <a:ext cx="50947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D844ED2E-2260-B7D3-BAB0-A336B7D34BB7}"/>
              </a:ext>
            </a:extLst>
          </p:cNvPr>
          <p:cNvGrpSpPr/>
          <p:nvPr/>
        </p:nvGrpSpPr>
        <p:grpSpPr>
          <a:xfrm>
            <a:off x="489525" y="878921"/>
            <a:ext cx="11432044" cy="369332"/>
            <a:chOff x="-5422070" y="1422523"/>
            <a:chExt cx="10963888" cy="369332"/>
          </a:xfrm>
        </p:grpSpPr>
        <p:cxnSp>
          <p:nvCxnSpPr>
            <p:cNvPr id="12" name="直線コネクタ 11">
              <a:extLst>
                <a:ext uri="{FF2B5EF4-FFF2-40B4-BE49-F238E27FC236}">
                  <a16:creationId xmlns:a16="http://schemas.microsoft.com/office/drawing/2014/main" id="{AD5A07B7-FD11-8DED-AB54-26DF7C715DCE}"/>
                </a:ext>
              </a:extLst>
            </p:cNvPr>
            <p:cNvCxnSpPr/>
            <p:nvPr/>
          </p:nvCxnSpPr>
          <p:spPr>
            <a:xfrm>
              <a:off x="277091" y="1791855"/>
              <a:ext cx="52647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5FE0A8ED-3307-E723-06CE-1BA28F777AE8}"/>
                </a:ext>
              </a:extLst>
            </p:cNvPr>
            <p:cNvSpPr txBox="1"/>
            <p:nvPr/>
          </p:nvSpPr>
          <p:spPr>
            <a:xfrm>
              <a:off x="-5422070" y="1422523"/>
              <a:ext cx="5220158"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宇野　佳代　（　うの　かよ　）</a:t>
              </a:r>
            </a:p>
          </p:txBody>
        </p:sp>
      </p:grpSp>
      <p:sp>
        <p:nvSpPr>
          <p:cNvPr id="20" name="コンテンツ プレースホルダー 2">
            <a:extLst>
              <a:ext uri="{FF2B5EF4-FFF2-40B4-BE49-F238E27FC236}">
                <a16:creationId xmlns:a16="http://schemas.microsoft.com/office/drawing/2014/main" id="{33399467-AAD1-FD78-37B4-DCA198E05840}"/>
              </a:ext>
            </a:extLst>
          </p:cNvPr>
          <p:cNvSpPr txBox="1">
            <a:spLocks/>
          </p:cNvSpPr>
          <p:nvPr/>
        </p:nvSpPr>
        <p:spPr>
          <a:xfrm>
            <a:off x="745259" y="2430129"/>
            <a:ext cx="5040478" cy="3417510"/>
          </a:xfrm>
          <a:prstGeom prst="rect">
            <a:avLst/>
          </a:prstGeom>
        </p:spPr>
        <p:txBody>
          <a:bodyPr vert="horz" lIns="0" tIns="0" rIns="0" bIns="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spcBef>
                <a:spcPts val="300"/>
              </a:spcBef>
              <a:buClrTx/>
            </a:pPr>
            <a:r>
              <a:rPr lang="ja-JP" altLang="en-US" sz="1600" dirty="0">
                <a:solidFill>
                  <a:srgbClr val="000000"/>
                </a:solidFill>
                <a:latin typeface="Noto Sans JP" panose="020B0200000000000000" pitchFamily="50" charset="-128"/>
                <a:ea typeface="Noto Sans JP" panose="020B0200000000000000" pitchFamily="50" charset="-128"/>
              </a:rPr>
              <a:t>湯村温泉病院（約４年）</a:t>
            </a:r>
            <a:endParaRPr lang="en-US" altLang="ja-JP" sz="1600" dirty="0">
              <a:latin typeface="Meiryo UI" panose="020B0604030504040204" pitchFamily="50" charset="-128"/>
              <a:ea typeface="Meiryo UI" panose="020B0604030504040204" pitchFamily="50" charset="-128"/>
            </a:endParaRPr>
          </a:p>
          <a:p>
            <a:pPr marL="442913">
              <a:spcBef>
                <a:spcPts val="0"/>
              </a:spcBef>
              <a:buClrTx/>
              <a:buFont typeface="Wingdings" panose="05000000000000000000" pitchFamily="2" charset="2"/>
              <a:buChar char="Ø"/>
            </a:pPr>
            <a:r>
              <a:rPr lang="ja-JP" altLang="en-US" sz="1600" dirty="0">
                <a:solidFill>
                  <a:srgbClr val="000000"/>
                </a:solidFill>
                <a:latin typeface="Noto Sans JP" panose="020B0200000000000000" pitchFamily="50" charset="-128"/>
                <a:ea typeface="Noto Sans JP" panose="020B0200000000000000" pitchFamily="50" charset="-128"/>
              </a:rPr>
              <a:t>医療ソーシャルワーカーとして勤務</a:t>
            </a:r>
            <a:endParaRPr lang="en-US" altLang="ja-JP" sz="1600" dirty="0">
              <a:latin typeface="Meiryo UI" panose="020B0604030504040204" pitchFamily="50" charset="-128"/>
              <a:ea typeface="Meiryo UI" panose="020B0604030504040204" pitchFamily="50" charset="-128"/>
            </a:endParaRPr>
          </a:p>
          <a:p>
            <a:pPr>
              <a:spcBef>
                <a:spcPts val="300"/>
              </a:spcBef>
              <a:buClrTx/>
            </a:pPr>
            <a:r>
              <a:rPr lang="ja-JP" altLang="en-US" sz="1600" dirty="0">
                <a:solidFill>
                  <a:srgbClr val="000000"/>
                </a:solidFill>
                <a:latin typeface="Noto Sans JP" panose="020B0200000000000000" pitchFamily="50" charset="-128"/>
                <a:ea typeface="Noto Sans JP" panose="020B0200000000000000" pitchFamily="50" charset="-128"/>
              </a:rPr>
              <a:t>コージーハウスはすぬま（約９年）</a:t>
            </a:r>
            <a:endParaRPr lang="en-US" altLang="ja-JP" sz="1600" dirty="0">
              <a:latin typeface="Meiryo UI" panose="020B0604030504040204" pitchFamily="50" charset="-128"/>
              <a:ea typeface="Meiryo UI" panose="020B0604030504040204" pitchFamily="50" charset="-128"/>
            </a:endParaRPr>
          </a:p>
          <a:p>
            <a:pPr marL="442913">
              <a:spcBef>
                <a:spcPts val="0"/>
              </a:spcBef>
              <a:buClrTx/>
              <a:buFont typeface="Wingdings" panose="05000000000000000000" pitchFamily="2" charset="2"/>
              <a:buChar char="Ø"/>
            </a:pPr>
            <a:r>
              <a:rPr lang="ja-JP" altLang="en-US" sz="1600" dirty="0">
                <a:solidFill>
                  <a:srgbClr val="000000"/>
                </a:solidFill>
                <a:latin typeface="Noto Sans JP" panose="020B0200000000000000" pitchFamily="50" charset="-128"/>
                <a:ea typeface="Noto Sans JP" panose="020B0200000000000000" pitchFamily="50" charset="-128"/>
              </a:rPr>
              <a:t>老人保健施設の入居相談員として勤務</a:t>
            </a:r>
            <a:endParaRPr lang="en-US" altLang="ja-JP" sz="1600" dirty="0">
              <a:latin typeface="Meiryo UI" panose="020B0604030504040204" pitchFamily="50" charset="-128"/>
              <a:ea typeface="Meiryo UI" panose="020B0604030504040204" pitchFamily="50" charset="-128"/>
            </a:endParaRPr>
          </a:p>
        </p:txBody>
      </p:sp>
      <p:sp>
        <p:nvSpPr>
          <p:cNvPr id="2" name="コンテンツ プレースホルダー 2">
            <a:extLst>
              <a:ext uri="{FF2B5EF4-FFF2-40B4-BE49-F238E27FC236}">
                <a16:creationId xmlns:a16="http://schemas.microsoft.com/office/drawing/2014/main" id="{1AA3B320-30BB-CAA2-602A-A41E7942F68D}"/>
              </a:ext>
            </a:extLst>
          </p:cNvPr>
          <p:cNvSpPr txBox="1">
            <a:spLocks/>
          </p:cNvSpPr>
          <p:nvPr/>
        </p:nvSpPr>
        <p:spPr>
          <a:xfrm>
            <a:off x="6491325" y="1474990"/>
            <a:ext cx="2930849" cy="1381125"/>
          </a:xfrm>
          <a:prstGeom prst="rect">
            <a:avLst/>
          </a:prstGeom>
        </p:spPr>
        <p:txBody>
          <a:bodyPr vert="horz" lIns="0" tIns="0" rIns="0" bIns="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182563">
              <a:buNone/>
            </a:pPr>
            <a:r>
              <a:rPr kumimoji="1" lang="ja-JP" altLang="en-US" sz="1600" dirty="0">
                <a:latin typeface="Meiryo UI" panose="020B0604030504040204" pitchFamily="50" charset="-128"/>
                <a:ea typeface="Meiryo UI" panose="020B0604030504040204" pitchFamily="50" charset="-128"/>
              </a:rPr>
              <a:t>≪趣味≫</a:t>
            </a:r>
            <a:endParaRPr kumimoji="1" lang="en-US" altLang="ja-JP" sz="1600" dirty="0">
              <a:latin typeface="Meiryo UI" panose="020B0604030504040204" pitchFamily="50" charset="-128"/>
              <a:ea typeface="Meiryo UI" panose="020B0604030504040204" pitchFamily="50" charset="-128"/>
            </a:endParaRPr>
          </a:p>
          <a:p>
            <a:pPr marL="0" indent="182563">
              <a:buNone/>
            </a:pPr>
            <a:r>
              <a:rPr lang="ja-JP" altLang="en-US" sz="1600" dirty="0">
                <a:latin typeface="Meiryo UI" panose="020B0604030504040204" pitchFamily="50" charset="-128"/>
                <a:ea typeface="Meiryo UI" panose="020B0604030504040204" pitchFamily="50" charset="-128"/>
              </a:rPr>
              <a:t>断捨離</a:t>
            </a:r>
            <a:endParaRPr lang="en-US" altLang="ja-JP" sz="1600" dirty="0">
              <a:latin typeface="Meiryo UI" panose="020B0604030504040204" pitchFamily="50" charset="-128"/>
              <a:ea typeface="Meiryo UI" panose="020B0604030504040204" pitchFamily="50" charset="-128"/>
            </a:endParaRPr>
          </a:p>
          <a:p>
            <a:pPr marL="0" indent="182563">
              <a:buNone/>
            </a:pPr>
            <a:r>
              <a:rPr kumimoji="1" lang="ja-JP" altLang="en-US" sz="1600" dirty="0">
                <a:latin typeface="Meiryo UI" panose="020B0604030504040204" pitchFamily="50" charset="-128"/>
                <a:ea typeface="Meiryo UI" panose="020B0604030504040204" pitchFamily="50" charset="-128"/>
              </a:rPr>
              <a:t>図書館通い</a:t>
            </a:r>
            <a:endParaRPr kumimoji="1" lang="en-US" altLang="ja-JP" sz="1600"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5D0E6051-4F71-7383-F61C-40790885D990}"/>
              </a:ext>
            </a:extLst>
          </p:cNvPr>
          <p:cNvSpPr/>
          <p:nvPr/>
        </p:nvSpPr>
        <p:spPr>
          <a:xfrm>
            <a:off x="325036" y="1338176"/>
            <a:ext cx="328979" cy="989975"/>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学歴</a:t>
            </a:r>
          </a:p>
        </p:txBody>
      </p:sp>
      <p:sp>
        <p:nvSpPr>
          <p:cNvPr id="19" name="正方形/長方形 18">
            <a:extLst>
              <a:ext uri="{FF2B5EF4-FFF2-40B4-BE49-F238E27FC236}">
                <a16:creationId xmlns:a16="http://schemas.microsoft.com/office/drawing/2014/main" id="{F5FAC57A-4831-99E5-7EA9-62726F99A5D9}"/>
              </a:ext>
            </a:extLst>
          </p:cNvPr>
          <p:cNvSpPr/>
          <p:nvPr/>
        </p:nvSpPr>
        <p:spPr>
          <a:xfrm>
            <a:off x="327345" y="2430129"/>
            <a:ext cx="328979" cy="3614529"/>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職歴</a:t>
            </a:r>
          </a:p>
        </p:txBody>
      </p:sp>
      <p:pic>
        <p:nvPicPr>
          <p:cNvPr id="22" name="図 21">
            <a:extLst>
              <a:ext uri="{FF2B5EF4-FFF2-40B4-BE49-F238E27FC236}">
                <a16:creationId xmlns:a16="http://schemas.microsoft.com/office/drawing/2014/main" id="{36920AC9-CE97-4FEE-E20D-411D370AE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9491" y="3082851"/>
            <a:ext cx="3208188" cy="2921102"/>
          </a:xfrm>
          <a:prstGeom prst="rect">
            <a:avLst/>
          </a:prstGeom>
        </p:spPr>
      </p:pic>
      <p:sp>
        <p:nvSpPr>
          <p:cNvPr id="25" name="吹き出し: 円形 24">
            <a:extLst>
              <a:ext uri="{FF2B5EF4-FFF2-40B4-BE49-F238E27FC236}">
                <a16:creationId xmlns:a16="http://schemas.microsoft.com/office/drawing/2014/main" id="{8D8D9989-BB9F-BEAE-ED35-F5CE34CEF825}"/>
              </a:ext>
            </a:extLst>
          </p:cNvPr>
          <p:cNvSpPr/>
          <p:nvPr/>
        </p:nvSpPr>
        <p:spPr>
          <a:xfrm>
            <a:off x="3624999" y="3714342"/>
            <a:ext cx="4499345" cy="2188602"/>
          </a:xfrm>
          <a:prstGeom prst="wedgeEllipseCallout">
            <a:avLst>
              <a:gd name="adj1" fmla="val 75456"/>
              <a:gd name="adj2" fmla="val -3058"/>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indent="182563"/>
            <a:r>
              <a:rPr lang="ja-JP" altLang="en-US" sz="2000" dirty="0">
                <a:solidFill>
                  <a:schemeClr val="tx1"/>
                </a:solidFill>
                <a:latin typeface="Meiryo UI" panose="020B0604030504040204" pitchFamily="50" charset="-128"/>
                <a:ea typeface="Meiryo UI" panose="020B0604030504040204" pitchFamily="50" charset="-128"/>
              </a:rPr>
              <a:t>分かりやすく、丁寧な対応を心がけます。基本事務所におります。事務所にお越しの際には、どうぞ宜しくお願い致します</a:t>
            </a:r>
            <a:r>
              <a:rPr lang="ja-JP" altLang="en-US" sz="1400" dirty="0">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6E6E207E-B46C-86EB-9739-01E20423B748}"/>
              </a:ext>
            </a:extLst>
          </p:cNvPr>
          <p:cNvSpPr txBox="1"/>
          <p:nvPr/>
        </p:nvSpPr>
        <p:spPr>
          <a:xfrm>
            <a:off x="6507403" y="891398"/>
            <a:ext cx="5443058"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社会福祉士（国家資格）</a:t>
            </a:r>
          </a:p>
        </p:txBody>
      </p:sp>
    </p:spTree>
    <p:extLst>
      <p:ext uri="{BB962C8B-B14F-4D97-AF65-F5344CB8AC3E}">
        <p14:creationId xmlns:p14="http://schemas.microsoft.com/office/powerpoint/2010/main" val="2033663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006EC-7E4F-4035-2B27-69AE1F593D3B}"/>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7A8B141-9D49-AD7D-B7E6-FD9B8285DBA2}"/>
              </a:ext>
            </a:extLst>
          </p:cNvPr>
          <p:cNvSpPr>
            <a:spLocks noGrp="1"/>
          </p:cNvSpPr>
          <p:nvPr>
            <p:ph idx="1"/>
          </p:nvPr>
        </p:nvSpPr>
        <p:spPr>
          <a:xfrm>
            <a:off x="745259" y="1338175"/>
            <a:ext cx="5134025" cy="989976"/>
          </a:xfrm>
        </p:spPr>
        <p:txBody>
          <a:bodyPr lIns="0" tIns="0" rIns="0" bIns="0" anchor="ctr">
            <a:noAutofit/>
          </a:bodyPr>
          <a:lstStyle/>
          <a:p>
            <a:r>
              <a:rPr lang="ja-JP" altLang="en-US" sz="1600" dirty="0">
                <a:latin typeface="Meiryo UI" panose="020B0604030504040204" pitchFamily="50" charset="-128"/>
                <a:ea typeface="Meiryo UI" panose="020B0604030504040204" pitchFamily="50" charset="-128"/>
              </a:rPr>
              <a:t>新潟県立十日町総合高校</a:t>
            </a:r>
          </a:p>
          <a:p>
            <a:r>
              <a:rPr lang="ja-JP" altLang="en-US" sz="1600" dirty="0">
                <a:latin typeface="Meiryo UI" panose="020B0604030504040204" pitchFamily="50" charset="-128"/>
                <a:ea typeface="Meiryo UI" panose="020B0604030504040204" pitchFamily="50" charset="-128"/>
              </a:rPr>
              <a:t>埼玉県草加八潮医師会准看護学校卒業</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長野県長野市医師会附属専門看護学校卒業</a:t>
            </a:r>
          </a:p>
        </p:txBody>
      </p:sp>
      <p:sp>
        <p:nvSpPr>
          <p:cNvPr id="4" name="スライド番号プレースホルダー 3">
            <a:extLst>
              <a:ext uri="{FF2B5EF4-FFF2-40B4-BE49-F238E27FC236}">
                <a16:creationId xmlns:a16="http://schemas.microsoft.com/office/drawing/2014/main" id="{362124BA-32C2-9FA4-F31C-68567C2F5929}"/>
              </a:ext>
            </a:extLst>
          </p:cNvPr>
          <p:cNvSpPr>
            <a:spLocks noGrp="1"/>
          </p:cNvSpPr>
          <p:nvPr>
            <p:ph type="sldNum" sz="quarter" idx="12"/>
          </p:nvPr>
        </p:nvSpPr>
        <p:spPr/>
        <p:txBody>
          <a:bodyPr/>
          <a:lstStyle/>
          <a:p>
            <a:fld id="{6F8437D7-8EAC-460A-B519-B279D2D5786F}" type="slidenum">
              <a:rPr kumimoji="1" lang="ja-JP" altLang="en-US" smtClean="0"/>
              <a:t>10</a:t>
            </a:fld>
            <a:endParaRPr kumimoji="1" lang="ja-JP" altLang="en-US"/>
          </a:p>
        </p:txBody>
      </p:sp>
      <p:sp>
        <p:nvSpPr>
          <p:cNvPr id="5" name="タイトル 1">
            <a:extLst>
              <a:ext uri="{FF2B5EF4-FFF2-40B4-BE49-F238E27FC236}">
                <a16:creationId xmlns:a16="http://schemas.microsoft.com/office/drawing/2014/main" id="{DBA26C16-1FF1-2ACC-FF13-28C74E40C546}"/>
              </a:ext>
            </a:extLst>
          </p:cNvPr>
          <p:cNvSpPr txBox="1">
            <a:spLocks/>
          </p:cNvSpPr>
          <p:nvPr/>
        </p:nvSpPr>
        <p:spPr>
          <a:xfrm>
            <a:off x="838200" y="236241"/>
            <a:ext cx="10515600" cy="4687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r>
              <a:rPr lang="ja-JP" altLang="en-US" sz="2000" dirty="0">
                <a:solidFill>
                  <a:schemeClr val="accent1"/>
                </a:solidFill>
                <a:latin typeface="Arial" panose="020B0604020202020204" pitchFamily="34" charset="0"/>
                <a:ea typeface="Meiryo UI" panose="020B0604030504040204" pitchFamily="50" charset="-128"/>
              </a:rPr>
              <a:t>スタッフの自己紹介</a:t>
            </a:r>
          </a:p>
        </p:txBody>
      </p:sp>
      <p:cxnSp>
        <p:nvCxnSpPr>
          <p:cNvPr id="9" name="直線コネクタ 8">
            <a:extLst>
              <a:ext uri="{FF2B5EF4-FFF2-40B4-BE49-F238E27FC236}">
                <a16:creationId xmlns:a16="http://schemas.microsoft.com/office/drawing/2014/main" id="{48CD0C55-35DF-C4E4-F4E2-6116E1AE0BD6}"/>
              </a:ext>
            </a:extLst>
          </p:cNvPr>
          <p:cNvCxnSpPr/>
          <p:nvPr/>
        </p:nvCxnSpPr>
        <p:spPr>
          <a:xfrm>
            <a:off x="489526" y="1236198"/>
            <a:ext cx="509475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2F11738F-DD06-1A7A-DF34-39B40AD47E69}"/>
              </a:ext>
            </a:extLst>
          </p:cNvPr>
          <p:cNvGrpSpPr/>
          <p:nvPr/>
        </p:nvGrpSpPr>
        <p:grpSpPr>
          <a:xfrm>
            <a:off x="489525" y="878921"/>
            <a:ext cx="11432044" cy="369332"/>
            <a:chOff x="-5422070" y="1422523"/>
            <a:chExt cx="10963888" cy="369332"/>
          </a:xfrm>
        </p:grpSpPr>
        <p:cxnSp>
          <p:nvCxnSpPr>
            <p:cNvPr id="12" name="直線コネクタ 11">
              <a:extLst>
                <a:ext uri="{FF2B5EF4-FFF2-40B4-BE49-F238E27FC236}">
                  <a16:creationId xmlns:a16="http://schemas.microsoft.com/office/drawing/2014/main" id="{4A11B428-5A23-744F-F1B6-5B76AEB36576}"/>
                </a:ext>
              </a:extLst>
            </p:cNvPr>
            <p:cNvCxnSpPr/>
            <p:nvPr/>
          </p:nvCxnSpPr>
          <p:spPr>
            <a:xfrm>
              <a:off x="277091" y="1791855"/>
              <a:ext cx="52647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F07375AB-62D5-7F03-FCEF-EF0790408031}"/>
                </a:ext>
              </a:extLst>
            </p:cNvPr>
            <p:cNvSpPr txBox="1"/>
            <p:nvPr/>
          </p:nvSpPr>
          <p:spPr>
            <a:xfrm>
              <a:off x="-5422070" y="1422523"/>
              <a:ext cx="5220158"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村山　忍（　むらやま　しのぶ　）</a:t>
              </a:r>
            </a:p>
          </p:txBody>
        </p:sp>
      </p:grpSp>
      <p:sp>
        <p:nvSpPr>
          <p:cNvPr id="20" name="コンテンツ プレースホルダー 2">
            <a:extLst>
              <a:ext uri="{FF2B5EF4-FFF2-40B4-BE49-F238E27FC236}">
                <a16:creationId xmlns:a16="http://schemas.microsoft.com/office/drawing/2014/main" id="{C74F9E37-D561-819C-BC80-36B6F00DB16D}"/>
              </a:ext>
            </a:extLst>
          </p:cNvPr>
          <p:cNvSpPr txBox="1">
            <a:spLocks/>
          </p:cNvSpPr>
          <p:nvPr/>
        </p:nvSpPr>
        <p:spPr>
          <a:xfrm>
            <a:off x="745259" y="2556867"/>
            <a:ext cx="5686780" cy="3524083"/>
          </a:xfrm>
          <a:prstGeom prst="rect">
            <a:avLst/>
          </a:prstGeom>
        </p:spPr>
        <p:txBody>
          <a:bodyPr vert="horz" lIns="0" tIns="0" rIns="0" bIns="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spcBef>
                <a:spcPts val="300"/>
              </a:spcBef>
              <a:buClrTx/>
            </a:pPr>
            <a:r>
              <a:rPr lang="ja-JP" altLang="en-US" sz="1600" dirty="0">
                <a:solidFill>
                  <a:srgbClr val="000000"/>
                </a:solidFill>
                <a:latin typeface="Meryo　UI"/>
                <a:ea typeface="Noto Sans JP" panose="020B0200000000000000" pitchFamily="50" charset="-128"/>
              </a:rPr>
              <a:t>長野県　愛和病院</a:t>
            </a:r>
            <a:r>
              <a:rPr lang="en-US" altLang="ja-JP" sz="1600" dirty="0">
                <a:solidFill>
                  <a:srgbClr val="000000"/>
                </a:solidFill>
                <a:latin typeface="Meryo　UI"/>
                <a:ea typeface="Noto Sans JP" panose="020B0200000000000000" pitchFamily="50" charset="-128"/>
              </a:rPr>
              <a:t>(</a:t>
            </a:r>
            <a:r>
              <a:rPr lang="ja-JP" altLang="en-US" sz="1600" dirty="0">
                <a:solidFill>
                  <a:srgbClr val="000000"/>
                </a:solidFill>
                <a:latin typeface="Meryo　UI"/>
                <a:ea typeface="Noto Sans JP" panose="020B0200000000000000" pitchFamily="50" charset="-128"/>
              </a:rPr>
              <a:t>約</a:t>
            </a:r>
            <a:r>
              <a:rPr lang="en-US" altLang="ja-JP" sz="1600" dirty="0">
                <a:solidFill>
                  <a:srgbClr val="000000"/>
                </a:solidFill>
                <a:latin typeface="Meryo　UI"/>
                <a:ea typeface="Noto Sans JP" panose="020B0200000000000000" pitchFamily="50" charset="-128"/>
              </a:rPr>
              <a:t>3</a:t>
            </a:r>
            <a:r>
              <a:rPr lang="ja-JP" altLang="en-US" sz="1600" dirty="0">
                <a:solidFill>
                  <a:srgbClr val="000000"/>
                </a:solidFill>
                <a:latin typeface="Meryo　UI"/>
                <a:ea typeface="Noto Sans JP" panose="020B0200000000000000" pitchFamily="50" charset="-128"/>
              </a:rPr>
              <a:t>年）</a:t>
            </a:r>
            <a:endParaRPr lang="en-US" altLang="ja-JP" sz="1600" dirty="0">
              <a:latin typeface="Meryo　UI"/>
              <a:ea typeface="Meiryo UI" panose="020B0604030504040204" pitchFamily="50" charset="-128"/>
            </a:endParaRPr>
          </a:p>
          <a:p>
            <a:pPr marL="442913">
              <a:spcBef>
                <a:spcPts val="0"/>
              </a:spcBef>
              <a:buClrTx/>
              <a:buFont typeface="Wingdings" panose="05000000000000000000" pitchFamily="2" charset="2"/>
              <a:buChar char="Ø"/>
            </a:pPr>
            <a:r>
              <a:rPr lang="ja-JP" altLang="en-US" sz="1600" dirty="0">
                <a:solidFill>
                  <a:srgbClr val="000000"/>
                </a:solidFill>
                <a:latin typeface="Meryo　UI"/>
                <a:ea typeface="Noto Sans JP" panose="020B0200000000000000" pitchFamily="50" charset="-128"/>
              </a:rPr>
              <a:t>内科・緩和ケア病棟看護師として勤務</a:t>
            </a:r>
            <a:endParaRPr lang="en-US" altLang="ja-JP" sz="1600" dirty="0">
              <a:solidFill>
                <a:srgbClr val="000000"/>
              </a:solidFill>
              <a:latin typeface="Meryo　UI"/>
              <a:ea typeface="Meiryo UI" panose="020B0604030504040204" pitchFamily="50" charset="-128"/>
            </a:endParaRPr>
          </a:p>
          <a:p>
            <a:pPr>
              <a:spcBef>
                <a:spcPts val="300"/>
              </a:spcBef>
              <a:buClrTx/>
            </a:pPr>
            <a:r>
              <a:rPr lang="ja-JP" altLang="en-US" sz="1600" dirty="0">
                <a:solidFill>
                  <a:srgbClr val="000000"/>
                </a:solidFill>
                <a:latin typeface="Meryo　UI"/>
                <a:ea typeface="Noto Sans JP" panose="020B0200000000000000" pitchFamily="50" charset="-128"/>
              </a:rPr>
              <a:t>葛西循環器・脳神経外科病院</a:t>
            </a:r>
            <a:endParaRPr lang="en-US" altLang="ja-JP" sz="1600" dirty="0">
              <a:latin typeface="Meryo　UI"/>
              <a:ea typeface="Meiryo UI" panose="020B0604030504040204" pitchFamily="50" charset="-128"/>
            </a:endParaRPr>
          </a:p>
          <a:p>
            <a:pPr marL="442913">
              <a:spcBef>
                <a:spcPts val="0"/>
              </a:spcBef>
              <a:buClrTx/>
              <a:buFont typeface="Wingdings" panose="05000000000000000000" pitchFamily="2" charset="2"/>
              <a:buChar char="Ø"/>
            </a:pPr>
            <a:r>
              <a:rPr lang="ja-JP" altLang="en-US" sz="1600" dirty="0">
                <a:solidFill>
                  <a:srgbClr val="000000"/>
                </a:solidFill>
                <a:latin typeface="Meryo　UI"/>
                <a:ea typeface="Noto Sans JP" panose="020B0200000000000000" pitchFamily="50" charset="-128"/>
              </a:rPr>
              <a:t>循環器病棟看護師として勤務</a:t>
            </a:r>
            <a:endParaRPr lang="en-US" altLang="ja-JP" sz="1600" dirty="0">
              <a:latin typeface="Meryo　UI"/>
              <a:ea typeface="Meiryo UI" panose="020B0604030504040204" pitchFamily="50" charset="-128"/>
            </a:endParaRPr>
          </a:p>
          <a:p>
            <a:pPr>
              <a:spcBef>
                <a:spcPts val="300"/>
              </a:spcBef>
              <a:buClrTx/>
            </a:pPr>
            <a:r>
              <a:rPr lang="ja-JP" altLang="en-US" sz="1600" dirty="0">
                <a:solidFill>
                  <a:srgbClr val="000000"/>
                </a:solidFill>
                <a:latin typeface="Meryo　UI"/>
                <a:ea typeface="Noto Sans JP" panose="020B0200000000000000" pitchFamily="50" charset="-128"/>
              </a:rPr>
              <a:t>京北病院　</a:t>
            </a:r>
            <a:r>
              <a:rPr lang="en-US" altLang="ja-JP" sz="1600" dirty="0">
                <a:solidFill>
                  <a:srgbClr val="000000"/>
                </a:solidFill>
                <a:latin typeface="Meryo　UI"/>
                <a:ea typeface="Noto Sans JP" panose="020B0200000000000000" pitchFamily="50" charset="-128"/>
              </a:rPr>
              <a:t>(</a:t>
            </a:r>
            <a:r>
              <a:rPr lang="ja-JP" altLang="en-US" sz="1600" dirty="0">
                <a:solidFill>
                  <a:srgbClr val="000000"/>
                </a:solidFill>
                <a:latin typeface="Meryo　UI"/>
                <a:ea typeface="Noto Sans JP" panose="020B0200000000000000" pitchFamily="50" charset="-128"/>
              </a:rPr>
              <a:t>約２年）</a:t>
            </a:r>
            <a:endParaRPr lang="en-US" altLang="ja-JP" sz="1600" dirty="0">
              <a:latin typeface="Meryo　UI"/>
              <a:ea typeface="Meiryo UI" panose="020B0604030504040204" pitchFamily="50" charset="-128"/>
            </a:endParaRPr>
          </a:p>
          <a:p>
            <a:pPr marL="442913">
              <a:spcBef>
                <a:spcPts val="0"/>
              </a:spcBef>
              <a:buClrTx/>
              <a:buFont typeface="Wingdings" panose="05000000000000000000" pitchFamily="2" charset="2"/>
              <a:buChar char="Ø"/>
            </a:pPr>
            <a:r>
              <a:rPr lang="ja-JP" altLang="en-US" sz="1600" dirty="0">
                <a:solidFill>
                  <a:srgbClr val="000000"/>
                </a:solidFill>
                <a:latin typeface="Meryo　UI"/>
                <a:ea typeface="Noto Sans JP" panose="020B0200000000000000" pitchFamily="50" charset="-128"/>
              </a:rPr>
              <a:t>内科・東洋医学（緩和ケア）看護師として勤務</a:t>
            </a:r>
            <a:endParaRPr lang="en-US" altLang="ja-JP" sz="1600" dirty="0">
              <a:solidFill>
                <a:srgbClr val="000000"/>
              </a:solidFill>
              <a:latin typeface="Meryo　UI"/>
              <a:ea typeface="Noto Sans JP" panose="020B0200000000000000" pitchFamily="50" charset="-128"/>
            </a:endParaRPr>
          </a:p>
          <a:p>
            <a:pPr>
              <a:spcBef>
                <a:spcPts val="300"/>
              </a:spcBef>
              <a:buClrTx/>
            </a:pPr>
            <a:r>
              <a:rPr lang="ja-JP" altLang="en-US" sz="1600" dirty="0">
                <a:solidFill>
                  <a:srgbClr val="000000"/>
                </a:solidFill>
                <a:latin typeface="Meryo　UI"/>
                <a:ea typeface="Noto Sans JP" panose="020B0200000000000000" pitchFamily="50" charset="-128"/>
              </a:rPr>
              <a:t>訪問看護（約</a:t>
            </a:r>
            <a:r>
              <a:rPr lang="en-US" altLang="ja-JP" sz="1600" dirty="0">
                <a:solidFill>
                  <a:srgbClr val="000000"/>
                </a:solidFill>
                <a:latin typeface="Meryo　UI"/>
                <a:ea typeface="Noto Sans JP" panose="020B0200000000000000" pitchFamily="50" charset="-128"/>
              </a:rPr>
              <a:t>23</a:t>
            </a:r>
            <a:r>
              <a:rPr lang="ja-JP" altLang="en-US" sz="1600" dirty="0">
                <a:solidFill>
                  <a:srgbClr val="000000"/>
                </a:solidFill>
                <a:latin typeface="Meryo　UI"/>
                <a:ea typeface="Noto Sans JP" panose="020B0200000000000000" pitchFamily="50" charset="-128"/>
              </a:rPr>
              <a:t>年）</a:t>
            </a:r>
            <a:endParaRPr lang="en-US" altLang="ja-JP" sz="1600" dirty="0">
              <a:solidFill>
                <a:srgbClr val="000000"/>
              </a:solidFill>
              <a:latin typeface="Meryo　UI"/>
              <a:ea typeface="Noto Sans JP" panose="020B0200000000000000" pitchFamily="50" charset="-128"/>
            </a:endParaRPr>
          </a:p>
          <a:p>
            <a:pPr algn="just">
              <a:buNone/>
            </a:pPr>
            <a:r>
              <a:rPr lang="ja-JP" altLang="ja-JP" sz="16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100" b="1" kern="100" dirty="0">
                <a:latin typeface="Meiryo UI" panose="020B0604030504040204" pitchFamily="50" charset="-128"/>
                <a:ea typeface="Meiryo UI" panose="020B0604030504040204" pitchFamily="50" charset="-128"/>
                <a:cs typeface="Times New Roman" panose="02020603050405020304" pitchFamily="18" charset="0"/>
              </a:rPr>
              <a:t>・訪問看護ステーションすばる・恵比寿訪問看護ステーション・オリーブ訪問看護ステーション駒場・ソフィアメディ株式会社</a:t>
            </a:r>
          </a:p>
          <a:p>
            <a:pPr algn="just">
              <a:buNone/>
            </a:pPr>
            <a:r>
              <a:rPr lang="ja-JP" altLang="ja-JP" sz="1100" b="1" kern="100" dirty="0">
                <a:latin typeface="Meiryo UI" panose="020B0604030504040204" pitchFamily="50" charset="-128"/>
                <a:ea typeface="Meiryo UI" panose="020B0604030504040204" pitchFamily="50" charset="-128"/>
                <a:cs typeface="Times New Roman" panose="02020603050405020304" pitchFamily="18" charset="0"/>
              </a:rPr>
              <a:t>　　ソフィアメデ訪問看護ステーション不動前</a:t>
            </a: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b="1" kern="100" dirty="0">
                <a:latin typeface="Meiryo UI" panose="020B0604030504040204" pitchFamily="50" charset="-128"/>
                <a:ea typeface="Meiryo UI" panose="020B0604030504040204" pitchFamily="50" charset="-128"/>
                <a:cs typeface="Times New Roman" panose="02020603050405020304" pitchFamily="18" charset="0"/>
              </a:rPr>
              <a:t>ソフィアメデ訪問看護ステーション経堂（管理者）</a:t>
            </a:r>
            <a:r>
              <a:rPr lang="ja-JP" altLang="en-US" sz="11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ja-JP" sz="1100" b="1" kern="100" dirty="0">
                <a:latin typeface="Meiryo UI" panose="020B0604030504040204" pitchFamily="50" charset="-128"/>
                <a:ea typeface="Meiryo UI" panose="020B0604030504040204" pitchFamily="50" charset="-128"/>
                <a:cs typeface="Times New Roman" panose="02020603050405020304" pitchFamily="18" charset="0"/>
              </a:rPr>
              <a:t>本社勤務（新任管理者育成・新規開設ステーションサポート・訪問サポート等）</a:t>
            </a:r>
          </a:p>
          <a:p>
            <a:pPr marL="442913">
              <a:spcBef>
                <a:spcPts val="0"/>
              </a:spcBef>
              <a:buClrTx/>
              <a:buFont typeface="Wingdings" panose="05000000000000000000" pitchFamily="2" charset="2"/>
              <a:buChar char="Ø"/>
            </a:pPr>
            <a:endParaRPr lang="en-US" altLang="ja-JP" sz="1600" dirty="0">
              <a:solidFill>
                <a:srgbClr val="000000"/>
              </a:solidFill>
              <a:latin typeface="Meryo　UI"/>
              <a:ea typeface="Meiryo UI" panose="020B0604030504040204" pitchFamily="50" charset="-128"/>
            </a:endParaRPr>
          </a:p>
          <a:p>
            <a:pPr marL="214313" indent="0">
              <a:spcBef>
                <a:spcPts val="0"/>
              </a:spcBef>
              <a:buClrTx/>
              <a:buNone/>
            </a:pPr>
            <a:endParaRPr lang="en-US" altLang="ja-JP" sz="1600" dirty="0">
              <a:latin typeface="Meryo　UI"/>
              <a:ea typeface="Meiryo UI" panose="020B0604030504040204" pitchFamily="50" charset="-128"/>
            </a:endParaRPr>
          </a:p>
        </p:txBody>
      </p:sp>
      <p:sp>
        <p:nvSpPr>
          <p:cNvPr id="2" name="コンテンツ プレースホルダー 2">
            <a:extLst>
              <a:ext uri="{FF2B5EF4-FFF2-40B4-BE49-F238E27FC236}">
                <a16:creationId xmlns:a16="http://schemas.microsoft.com/office/drawing/2014/main" id="{05BDD597-BA1F-7946-F8DF-F0A6AD3C67E4}"/>
              </a:ext>
            </a:extLst>
          </p:cNvPr>
          <p:cNvSpPr txBox="1">
            <a:spLocks/>
          </p:cNvSpPr>
          <p:nvPr/>
        </p:nvSpPr>
        <p:spPr>
          <a:xfrm>
            <a:off x="10171439" y="1284334"/>
            <a:ext cx="1182361" cy="1179886"/>
          </a:xfrm>
          <a:prstGeom prst="rect">
            <a:avLst/>
          </a:prstGeom>
        </p:spPr>
        <p:txBody>
          <a:bodyPr vert="horz" lIns="0" tIns="0" rIns="0" bIns="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182563">
              <a:buNone/>
            </a:pPr>
            <a:r>
              <a:rPr kumimoji="1" lang="ja-JP" altLang="en-US" sz="1600" dirty="0">
                <a:latin typeface="Meiryo UI" panose="020B0604030504040204" pitchFamily="50" charset="-128"/>
                <a:ea typeface="Meiryo UI" panose="020B0604030504040204" pitchFamily="50" charset="-128"/>
              </a:rPr>
              <a:t>≪趣味≫</a:t>
            </a:r>
            <a:endParaRPr kumimoji="1" lang="en-US" altLang="ja-JP" sz="1600" dirty="0">
              <a:latin typeface="Meiryo UI" panose="020B0604030504040204" pitchFamily="50" charset="-128"/>
              <a:ea typeface="Meiryo UI" panose="020B0604030504040204" pitchFamily="50" charset="-128"/>
            </a:endParaRPr>
          </a:p>
          <a:p>
            <a:pPr marL="0" indent="182563">
              <a:buNone/>
            </a:pPr>
            <a:r>
              <a:rPr lang="ja-JP" altLang="en-US" sz="1600" dirty="0">
                <a:latin typeface="Meiryo UI" panose="020B0604030504040204" pitchFamily="50" charset="-128"/>
                <a:ea typeface="Meiryo UI" panose="020B0604030504040204" pitchFamily="50" charset="-128"/>
              </a:rPr>
              <a:t>野菜造り</a:t>
            </a:r>
            <a:endParaRPr lang="en-US" altLang="ja-JP" sz="1600" dirty="0">
              <a:latin typeface="Meiryo UI" panose="020B0604030504040204" pitchFamily="50" charset="-128"/>
              <a:ea typeface="Meiryo UI" panose="020B0604030504040204" pitchFamily="50" charset="-128"/>
            </a:endParaRPr>
          </a:p>
          <a:p>
            <a:pPr marL="0" indent="182563">
              <a:buNone/>
            </a:pPr>
            <a:r>
              <a:rPr kumimoji="1" lang="ja-JP" altLang="en-US" sz="1600" dirty="0">
                <a:latin typeface="Meiryo UI" panose="020B0604030504040204" pitchFamily="50" charset="-128"/>
                <a:ea typeface="Meiryo UI" panose="020B0604030504040204" pitchFamily="50" charset="-128"/>
              </a:rPr>
              <a:t>旅行</a:t>
            </a:r>
            <a:endParaRPr kumimoji="1" lang="en-US" altLang="ja-JP" sz="1600"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5BCED6DB-9FAB-0087-0995-8720AB85D125}"/>
              </a:ext>
            </a:extLst>
          </p:cNvPr>
          <p:cNvSpPr/>
          <p:nvPr/>
        </p:nvSpPr>
        <p:spPr>
          <a:xfrm>
            <a:off x="325036" y="1338176"/>
            <a:ext cx="328979" cy="1091953"/>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学歴</a:t>
            </a:r>
          </a:p>
        </p:txBody>
      </p:sp>
      <p:sp>
        <p:nvSpPr>
          <p:cNvPr id="19" name="正方形/長方形 18">
            <a:extLst>
              <a:ext uri="{FF2B5EF4-FFF2-40B4-BE49-F238E27FC236}">
                <a16:creationId xmlns:a16="http://schemas.microsoft.com/office/drawing/2014/main" id="{597DA9DD-E361-C8D5-EA34-7D2D08F67E00}"/>
              </a:ext>
            </a:extLst>
          </p:cNvPr>
          <p:cNvSpPr/>
          <p:nvPr/>
        </p:nvSpPr>
        <p:spPr>
          <a:xfrm>
            <a:off x="327345" y="2587336"/>
            <a:ext cx="328979" cy="3457322"/>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職歴</a:t>
            </a:r>
          </a:p>
        </p:txBody>
      </p:sp>
      <p:sp>
        <p:nvSpPr>
          <p:cNvPr id="25" name="吹き出し: 円形 24">
            <a:extLst>
              <a:ext uri="{FF2B5EF4-FFF2-40B4-BE49-F238E27FC236}">
                <a16:creationId xmlns:a16="http://schemas.microsoft.com/office/drawing/2014/main" id="{9FFEDB7E-F399-8D6B-4384-4061917576AB}"/>
              </a:ext>
            </a:extLst>
          </p:cNvPr>
          <p:cNvSpPr/>
          <p:nvPr/>
        </p:nvSpPr>
        <p:spPr>
          <a:xfrm>
            <a:off x="5584277" y="1605108"/>
            <a:ext cx="3270511" cy="3096777"/>
          </a:xfrm>
          <a:prstGeom prst="wedgeEllipseCallout">
            <a:avLst>
              <a:gd name="adj1" fmla="val 61310"/>
              <a:gd name="adj2" fmla="val -6618"/>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r>
              <a:rPr lang="ja-JP" altLang="ja-JP" sz="1600" dirty="0">
                <a:solidFill>
                  <a:schemeClr val="tx1"/>
                </a:solidFill>
                <a:latin typeface="Meiryo UI" panose="020B0604030504040204" pitchFamily="50" charset="-128"/>
                <a:ea typeface="Meiryo UI" panose="020B0604030504040204" pitchFamily="50" charset="-128"/>
              </a:rPr>
              <a:t>長年、看護師として働いてきた知識・経験を活かし、お客様・ご家族様が安心して</a:t>
            </a:r>
            <a:r>
              <a:rPr lang="ja-JP" altLang="en-US" sz="1600" dirty="0">
                <a:solidFill>
                  <a:schemeClr val="tx1"/>
                </a:solidFill>
                <a:latin typeface="Meiryo UI" panose="020B0604030504040204" pitchFamily="50" charset="-128"/>
                <a:ea typeface="Meiryo UI" panose="020B0604030504040204" pitchFamily="50" charset="-128"/>
              </a:rPr>
              <a:t>ホーム</a:t>
            </a:r>
            <a:r>
              <a:rPr lang="ja-JP" altLang="ja-JP" sz="1600" dirty="0">
                <a:solidFill>
                  <a:schemeClr val="tx1"/>
                </a:solidFill>
                <a:latin typeface="Meiryo UI" panose="020B0604030504040204" pitchFamily="50" charset="-128"/>
                <a:ea typeface="Meiryo UI" panose="020B0604030504040204" pitchFamily="50" charset="-128"/>
              </a:rPr>
              <a:t>入居</a:t>
            </a:r>
            <a:r>
              <a:rPr lang="ja-JP" altLang="en-US" sz="1600" dirty="0">
                <a:solidFill>
                  <a:schemeClr val="tx1"/>
                </a:solidFill>
                <a:latin typeface="Meiryo UI" panose="020B0604030504040204" pitchFamily="50" charset="-128"/>
                <a:ea typeface="Meiryo UI" panose="020B0604030504040204" pitchFamily="50" charset="-128"/>
              </a:rPr>
              <a:t>が</a:t>
            </a:r>
            <a:r>
              <a:rPr lang="ja-JP" altLang="ja-JP" sz="1600" dirty="0">
                <a:solidFill>
                  <a:schemeClr val="tx1"/>
                </a:solidFill>
                <a:latin typeface="Meiryo UI" panose="020B0604030504040204" pitchFamily="50" charset="-128"/>
                <a:ea typeface="Meiryo UI" panose="020B0604030504040204" pitchFamily="50" charset="-128"/>
              </a:rPr>
              <a:t>できるようサポートさせて頂きます</a:t>
            </a:r>
            <a:r>
              <a:rPr lang="ja-JP" altLang="ja-JP" sz="1200" dirty="0">
                <a:solidFill>
                  <a:schemeClr val="tx1"/>
                </a:solidFill>
                <a:latin typeface="Meiryo UI" panose="020B0604030504040204" pitchFamily="50" charset="-128"/>
                <a:ea typeface="Meiryo UI" panose="020B0604030504040204" pitchFamily="50" charset="-128"/>
              </a:rPr>
              <a:t>。</a:t>
            </a:r>
          </a:p>
        </p:txBody>
      </p:sp>
      <p:sp>
        <p:nvSpPr>
          <p:cNvPr id="26" name="テキスト ボックス 25">
            <a:extLst>
              <a:ext uri="{FF2B5EF4-FFF2-40B4-BE49-F238E27FC236}">
                <a16:creationId xmlns:a16="http://schemas.microsoft.com/office/drawing/2014/main" id="{450581C5-892E-778F-60A9-63A3D2300C42}"/>
              </a:ext>
            </a:extLst>
          </p:cNvPr>
          <p:cNvSpPr txBox="1"/>
          <p:nvPr/>
        </p:nvSpPr>
        <p:spPr>
          <a:xfrm>
            <a:off x="6507403" y="891398"/>
            <a:ext cx="5443058"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看護師（国家資格）</a:t>
            </a:r>
          </a:p>
        </p:txBody>
      </p:sp>
      <p:pic>
        <p:nvPicPr>
          <p:cNvPr id="7" name="図 6">
            <a:extLst>
              <a:ext uri="{FF2B5EF4-FFF2-40B4-BE49-F238E27FC236}">
                <a16:creationId xmlns:a16="http://schemas.microsoft.com/office/drawing/2014/main" id="{66184E7C-C88C-96D9-4241-BED6A1919F1A}"/>
              </a:ext>
            </a:extLst>
          </p:cNvPr>
          <p:cNvPicPr>
            <a:picLocks noChangeAspect="1"/>
          </p:cNvPicPr>
          <p:nvPr/>
        </p:nvPicPr>
        <p:blipFill>
          <a:blip r:embed="rId2">
            <a:extLst>
              <a:ext uri="{28A0092B-C50C-407E-A947-70E740481C1C}">
                <a14:useLocalDpi xmlns:a14="http://schemas.microsoft.com/office/drawing/2010/main" val="0"/>
              </a:ext>
            </a:extLst>
          </a:blip>
          <a:srcRect t="20098" r="11032" b="4136"/>
          <a:stretch>
            <a:fillRect/>
          </a:stretch>
        </p:blipFill>
        <p:spPr>
          <a:xfrm>
            <a:off x="9228932" y="2378861"/>
            <a:ext cx="2758787" cy="3524083"/>
          </a:xfrm>
          <a:prstGeom prst="rect">
            <a:avLst/>
          </a:prstGeom>
          <a:ln>
            <a:noFill/>
          </a:ln>
          <a:effectLst>
            <a:softEdge rad="112500"/>
          </a:effectLst>
        </p:spPr>
      </p:pic>
    </p:spTree>
    <p:extLst>
      <p:ext uri="{BB962C8B-B14F-4D97-AF65-F5344CB8AC3E}">
        <p14:creationId xmlns:p14="http://schemas.microsoft.com/office/powerpoint/2010/main" val="328970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A91633-BC0B-5593-CA0F-15FD7283DB26}"/>
              </a:ext>
            </a:extLst>
          </p:cNvPr>
          <p:cNvSpPr>
            <a:spLocks noGrp="1"/>
          </p:cNvSpPr>
          <p:nvPr>
            <p:ph type="title"/>
          </p:nvPr>
        </p:nvSpPr>
        <p:spPr>
          <a:xfrm>
            <a:off x="838200" y="236241"/>
            <a:ext cx="10515600" cy="468761"/>
          </a:xfrm>
        </p:spPr>
        <p:txBody>
          <a:bodyPr>
            <a:normAutofit/>
          </a:bodyPr>
          <a:lstStyle/>
          <a:p>
            <a:r>
              <a:rPr lang="ja-JP" altLang="en-US" sz="2000" dirty="0">
                <a:solidFill>
                  <a:schemeClr val="accent1"/>
                </a:solidFill>
                <a:latin typeface="Arial" panose="020B0604020202020204" pitchFamily="34" charset="0"/>
                <a:ea typeface="Meiryo UI" panose="020B0604030504040204" pitchFamily="50" charset="-128"/>
              </a:rPr>
              <a:t>有料老人ホームをお探しの方へ</a:t>
            </a:r>
            <a:endParaRPr kumimoji="1" lang="ja-JP" altLang="en-US" sz="2000" dirty="0">
              <a:solidFill>
                <a:schemeClr val="accent1"/>
              </a:solidFill>
              <a:latin typeface="Arial" panose="020B0604020202020204" pitchFamily="34" charset="0"/>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ACD6B9E3-67EF-B306-074A-6E6AC840D45B}"/>
              </a:ext>
            </a:extLst>
          </p:cNvPr>
          <p:cNvSpPr>
            <a:spLocks noGrp="1"/>
          </p:cNvSpPr>
          <p:nvPr>
            <p:ph type="sldNum" sz="quarter" idx="12"/>
          </p:nvPr>
        </p:nvSpPr>
        <p:spPr/>
        <p:txBody>
          <a:bodyPr/>
          <a:lstStyle/>
          <a:p>
            <a:fld id="{6F8437D7-8EAC-460A-B519-B279D2D5786F}" type="slidenum">
              <a:rPr kumimoji="1" lang="ja-JP" altLang="en-US" smtClean="0"/>
              <a:t>1</a:t>
            </a:fld>
            <a:endParaRPr kumimoji="1" lang="ja-JP" altLang="en-US" dirty="0"/>
          </a:p>
        </p:txBody>
      </p:sp>
      <p:sp>
        <p:nvSpPr>
          <p:cNvPr id="5" name="タイトル 1">
            <a:extLst>
              <a:ext uri="{FF2B5EF4-FFF2-40B4-BE49-F238E27FC236}">
                <a16:creationId xmlns:a16="http://schemas.microsoft.com/office/drawing/2014/main" id="{4D922528-DF01-0492-667C-8948C1DD5FA3}"/>
              </a:ext>
            </a:extLst>
          </p:cNvPr>
          <p:cNvSpPr txBox="1">
            <a:spLocks/>
          </p:cNvSpPr>
          <p:nvPr/>
        </p:nvSpPr>
        <p:spPr>
          <a:xfrm>
            <a:off x="838200" y="833887"/>
            <a:ext cx="10515600" cy="5578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Arial" panose="020B0604020202020204" pitchFamily="34" charset="0"/>
                <a:ea typeface="Meiryo UI" panose="020B0604030504040204" pitchFamily="50" charset="-128"/>
              </a:rPr>
              <a:t>治療、退院方針が決まり、退院先はお決まりでしょうか？その選択は最適と言えますか？</a:t>
            </a:r>
            <a:endParaRPr lang="en-US" altLang="ja-JP" sz="2000" dirty="0">
              <a:latin typeface="Arial" panose="020B0604020202020204" pitchFamily="34" charset="0"/>
              <a:ea typeface="Meiryo UI" panose="020B0604030504040204" pitchFamily="50" charset="-128"/>
            </a:endParaRPr>
          </a:p>
        </p:txBody>
      </p:sp>
      <p:sp>
        <p:nvSpPr>
          <p:cNvPr id="7" name="正方形/長方形 6">
            <a:extLst>
              <a:ext uri="{FF2B5EF4-FFF2-40B4-BE49-F238E27FC236}">
                <a16:creationId xmlns:a16="http://schemas.microsoft.com/office/drawing/2014/main" id="{132F4067-6B56-71C9-DC5E-6A59DF2A0605}"/>
              </a:ext>
            </a:extLst>
          </p:cNvPr>
          <p:cNvSpPr/>
          <p:nvPr/>
        </p:nvSpPr>
        <p:spPr>
          <a:xfrm>
            <a:off x="6589143" y="1564375"/>
            <a:ext cx="5091015" cy="747504"/>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病院からの退院、転院</a:t>
            </a:r>
            <a:endParaRPr kumimoji="1" lang="en-US" altLang="ja-JP" dirty="0">
              <a:latin typeface="Meiryo UI" panose="020B0604030504040204" pitchFamily="50" charset="-128"/>
              <a:ea typeface="Meiryo UI" panose="020B0604030504040204" pitchFamily="50" charset="-128"/>
            </a:endParaRPr>
          </a:p>
        </p:txBody>
      </p:sp>
      <p:cxnSp>
        <p:nvCxnSpPr>
          <p:cNvPr id="9" name="直線矢印コネクタ 8">
            <a:extLst>
              <a:ext uri="{FF2B5EF4-FFF2-40B4-BE49-F238E27FC236}">
                <a16:creationId xmlns:a16="http://schemas.microsoft.com/office/drawing/2014/main" id="{DECB20F1-F7E9-347F-1E0E-2ACB36F16893}"/>
              </a:ext>
            </a:extLst>
          </p:cNvPr>
          <p:cNvCxnSpPr>
            <a:cxnSpLocks/>
            <a:stCxn id="7" idx="2"/>
            <a:endCxn id="10" idx="0"/>
          </p:cNvCxnSpPr>
          <p:nvPr/>
        </p:nvCxnSpPr>
        <p:spPr>
          <a:xfrm>
            <a:off x="9134651" y="2311879"/>
            <a:ext cx="2709" cy="73048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6A042787-9541-6920-3E23-6250ED099C97}"/>
              </a:ext>
            </a:extLst>
          </p:cNvPr>
          <p:cNvSpPr/>
          <p:nvPr/>
        </p:nvSpPr>
        <p:spPr>
          <a:xfrm>
            <a:off x="8395641" y="3042367"/>
            <a:ext cx="1483438" cy="747504"/>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ご自宅に戻る</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4EB20C9F-0CEE-A442-1ED2-5A145D1A8ED9}"/>
              </a:ext>
            </a:extLst>
          </p:cNvPr>
          <p:cNvSpPr/>
          <p:nvPr/>
        </p:nvSpPr>
        <p:spPr>
          <a:xfrm>
            <a:off x="6589144" y="4106469"/>
            <a:ext cx="2307565" cy="936585"/>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有料老人ホームに</a:t>
            </a:r>
            <a:br>
              <a:rPr kumimoji="1" lang="en-US" altLang="ja-JP" dirty="0">
                <a:solidFill>
                  <a:schemeClr val="tx1"/>
                </a:solidFill>
                <a:latin typeface="Meiryo UI" panose="020B0604030504040204" pitchFamily="50" charset="-128"/>
                <a:ea typeface="Meiryo UI" panose="020B0604030504040204" pitchFamily="50" charset="-128"/>
              </a:rPr>
            </a:br>
            <a:r>
              <a:rPr kumimoji="1" lang="ja-JP" altLang="en-US" dirty="0">
                <a:solidFill>
                  <a:schemeClr val="tx1"/>
                </a:solidFill>
                <a:latin typeface="Meiryo UI" panose="020B0604030504040204" pitchFamily="50" charset="-128"/>
                <a:ea typeface="Meiryo UI" panose="020B0604030504040204" pitchFamily="50" charset="-128"/>
              </a:rPr>
              <a:t>ご入居</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9C910208-ABEF-06D3-1233-40E70C4E66D9}"/>
              </a:ext>
            </a:extLst>
          </p:cNvPr>
          <p:cNvSpPr/>
          <p:nvPr/>
        </p:nvSpPr>
        <p:spPr>
          <a:xfrm>
            <a:off x="9372601" y="4106469"/>
            <a:ext cx="2307565" cy="936585"/>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病院、</a:t>
            </a:r>
            <a:r>
              <a:rPr kumimoji="1" lang="ja-JP" altLang="en-US" dirty="0">
                <a:solidFill>
                  <a:schemeClr val="tx1"/>
                </a:solidFill>
                <a:latin typeface="Meiryo UI" panose="020B0604030504040204" pitchFamily="50" charset="-128"/>
                <a:ea typeface="Meiryo UI" panose="020B0604030504040204" pitchFamily="50" charset="-128"/>
              </a:rPr>
              <a:t>老健等期限</a:t>
            </a:r>
            <a:br>
              <a:rPr kumimoji="1" lang="en-US" altLang="ja-JP" dirty="0">
                <a:solidFill>
                  <a:schemeClr val="tx1"/>
                </a:solidFill>
                <a:latin typeface="Meiryo UI" panose="020B0604030504040204" pitchFamily="50" charset="-128"/>
                <a:ea typeface="Meiryo UI" panose="020B0604030504040204" pitchFamily="50" charset="-128"/>
              </a:rPr>
            </a:br>
            <a:r>
              <a:rPr kumimoji="1" lang="ja-JP" altLang="en-US" dirty="0">
                <a:solidFill>
                  <a:schemeClr val="tx1"/>
                </a:solidFill>
                <a:latin typeface="Meiryo UI" panose="020B0604030504040204" pitchFamily="50" charset="-128"/>
                <a:ea typeface="Meiryo UI" panose="020B0604030504040204" pitchFamily="50" charset="-128"/>
              </a:rPr>
              <a:t>付き施設への転院</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13" name="二等辺三角形 12">
            <a:extLst>
              <a:ext uri="{FF2B5EF4-FFF2-40B4-BE49-F238E27FC236}">
                <a16:creationId xmlns:a16="http://schemas.microsoft.com/office/drawing/2014/main" id="{A006BDB0-33D5-3755-80BD-A0B8AFD3A49E}"/>
              </a:ext>
            </a:extLst>
          </p:cNvPr>
          <p:cNvSpPr/>
          <p:nvPr/>
        </p:nvSpPr>
        <p:spPr>
          <a:xfrm rot="5400000">
            <a:off x="4210264" y="3550879"/>
            <a:ext cx="3840479" cy="511834"/>
          </a:xfrm>
          <a:prstGeom prst="triangl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8BAE5AB8-C24E-91EE-ECEC-F22DD563EABB}"/>
              </a:ext>
            </a:extLst>
          </p:cNvPr>
          <p:cNvSpPr/>
          <p:nvPr/>
        </p:nvSpPr>
        <p:spPr>
          <a:xfrm>
            <a:off x="6589145" y="5227726"/>
            <a:ext cx="5091022" cy="747504"/>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皆様にとっての最適解は見い出せていますか？</a:t>
            </a:r>
            <a:endParaRPr kumimoji="1" lang="en-US" altLang="ja-JP"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68490012-332B-A282-242C-E7F0407E73B8}"/>
              </a:ext>
            </a:extLst>
          </p:cNvPr>
          <p:cNvSpPr/>
          <p:nvPr/>
        </p:nvSpPr>
        <p:spPr>
          <a:xfrm>
            <a:off x="712270" y="1558624"/>
            <a:ext cx="4877636" cy="741753"/>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退院が決まったものの以下のような</a:t>
            </a:r>
            <a:br>
              <a:rPr kumimoji="1" lang="en-US" altLang="ja-JP" dirty="0">
                <a:solidFill>
                  <a:schemeClr val="tx1"/>
                </a:solidFill>
                <a:latin typeface="Meiryo UI" panose="020B0604030504040204" pitchFamily="50" charset="-128"/>
                <a:ea typeface="Meiryo UI" panose="020B0604030504040204" pitchFamily="50" charset="-128"/>
              </a:rPr>
            </a:br>
            <a:r>
              <a:rPr kumimoji="1" lang="ja-JP" altLang="en-US" dirty="0">
                <a:solidFill>
                  <a:schemeClr val="tx1"/>
                </a:solidFill>
                <a:latin typeface="Meiryo UI" panose="020B0604030504040204" pitchFamily="50" charset="-128"/>
                <a:ea typeface="Meiryo UI" panose="020B0604030504040204" pitchFamily="50" charset="-128"/>
              </a:rPr>
              <a:t>不安はありませんか？</a:t>
            </a:r>
          </a:p>
        </p:txBody>
      </p:sp>
      <p:sp>
        <p:nvSpPr>
          <p:cNvPr id="16" name="正方形/長方形 15">
            <a:extLst>
              <a:ext uri="{FF2B5EF4-FFF2-40B4-BE49-F238E27FC236}">
                <a16:creationId xmlns:a16="http://schemas.microsoft.com/office/drawing/2014/main" id="{A75A3023-D46A-517B-6D07-ED1BB1C523E5}"/>
              </a:ext>
            </a:extLst>
          </p:cNvPr>
          <p:cNvSpPr/>
          <p:nvPr/>
        </p:nvSpPr>
        <p:spPr>
          <a:xfrm>
            <a:off x="712270" y="2300377"/>
            <a:ext cx="4877636" cy="3590284"/>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介護や医療行為を自分が担う自信がない</a:t>
            </a:r>
          </a:p>
          <a:p>
            <a:pPr marL="285750" indent="-285750">
              <a:buFont typeface="Arial" panose="020B0604020202020204" pitchFamily="34" charset="0"/>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もっとリハビリさせてあげたい、本人の希望をもっと</a:t>
            </a:r>
            <a:br>
              <a:rPr kumimoji="1" lang="en-US" altLang="ja-JP" dirty="0">
                <a:solidFill>
                  <a:schemeClr val="tx1"/>
                </a:solidFill>
                <a:latin typeface="Meiryo UI" panose="020B0604030504040204" pitchFamily="50" charset="-128"/>
                <a:ea typeface="Meiryo UI" panose="020B0604030504040204" pitchFamily="50" charset="-128"/>
              </a:rPr>
            </a:br>
            <a:r>
              <a:rPr kumimoji="1" lang="ja-JP" altLang="en-US" dirty="0">
                <a:solidFill>
                  <a:schemeClr val="tx1"/>
                </a:solidFill>
                <a:latin typeface="Meiryo UI" panose="020B0604030504040204" pitchFamily="50" charset="-128"/>
                <a:ea typeface="Meiryo UI" panose="020B0604030504040204" pitchFamily="50" charset="-128"/>
              </a:rPr>
              <a:t>叶えてあげたい</a:t>
            </a:r>
          </a:p>
          <a:p>
            <a:pPr marL="285750" indent="-285750">
              <a:buFont typeface="Arial" panose="020B0604020202020204" pitchFamily="34" charset="0"/>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何をどこから決めていいか分からない、病院を出たら誰に、何をどこまで相談したらいいか分からない</a:t>
            </a:r>
          </a:p>
          <a:p>
            <a:pPr marL="285750" indent="-285750">
              <a:buFont typeface="Arial" panose="020B0604020202020204" pitchFamily="34" charset="0"/>
              <a:buChar char="•"/>
            </a:pPr>
            <a:endParaRPr kumimoji="1" lang="ja-JP" altLang="en-US" dirty="0">
              <a:solidFill>
                <a:schemeClr val="tx1"/>
              </a:solidFill>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経済的にも心配、有料老人ホームに入れるの？どんなところなの？</a:t>
            </a:r>
          </a:p>
        </p:txBody>
      </p:sp>
      <p:sp>
        <p:nvSpPr>
          <p:cNvPr id="18" name="テキスト ボックス 17">
            <a:extLst>
              <a:ext uri="{FF2B5EF4-FFF2-40B4-BE49-F238E27FC236}">
                <a16:creationId xmlns:a16="http://schemas.microsoft.com/office/drawing/2014/main" id="{545FC837-DA92-AF51-163F-FAB943DA8043}"/>
              </a:ext>
            </a:extLst>
          </p:cNvPr>
          <p:cNvSpPr txBox="1"/>
          <p:nvPr/>
        </p:nvSpPr>
        <p:spPr>
          <a:xfrm>
            <a:off x="5783859" y="2069432"/>
            <a:ext cx="461665" cy="3734602"/>
          </a:xfrm>
          <a:prstGeom prst="rect">
            <a:avLst/>
          </a:prstGeom>
          <a:noFill/>
        </p:spPr>
        <p:txBody>
          <a:bodyPr vert="eaVert" wrap="square" lIns="36000" tIns="0" rIns="36000" bIns="0" rtlCol="0" anchor="ctr">
            <a:noAutofit/>
          </a:bodyPr>
          <a:lstStyle/>
          <a:p>
            <a:pPr algn="ctr"/>
            <a:r>
              <a:rPr kumimoji="1" lang="ja-JP" altLang="en-US" dirty="0">
                <a:solidFill>
                  <a:schemeClr val="bg1"/>
                </a:solidFill>
                <a:latin typeface="Meiryo UI" panose="020B0604030504040204" pitchFamily="50" charset="-128"/>
                <a:ea typeface="Meiryo UI" panose="020B0604030504040204" pitchFamily="50" charset="-128"/>
              </a:rPr>
              <a:t>主な選択肢は・・・</a:t>
            </a:r>
          </a:p>
        </p:txBody>
      </p:sp>
      <p:cxnSp>
        <p:nvCxnSpPr>
          <p:cNvPr id="20" name="直線矢印コネクタ 19">
            <a:extLst>
              <a:ext uri="{FF2B5EF4-FFF2-40B4-BE49-F238E27FC236}">
                <a16:creationId xmlns:a16="http://schemas.microsoft.com/office/drawing/2014/main" id="{CEE49325-CE61-BC32-BF5B-3E89406308D8}"/>
              </a:ext>
            </a:extLst>
          </p:cNvPr>
          <p:cNvCxnSpPr>
            <a:cxnSpLocks/>
            <a:endCxn id="11" idx="0"/>
          </p:cNvCxnSpPr>
          <p:nvPr/>
        </p:nvCxnSpPr>
        <p:spPr>
          <a:xfrm>
            <a:off x="7742927" y="2311879"/>
            <a:ext cx="0" cy="179459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D044181F-AEDE-2524-C946-B776C8B49D18}"/>
              </a:ext>
            </a:extLst>
          </p:cNvPr>
          <p:cNvCxnSpPr>
            <a:cxnSpLocks/>
            <a:endCxn id="12" idx="0"/>
          </p:cNvCxnSpPr>
          <p:nvPr/>
        </p:nvCxnSpPr>
        <p:spPr>
          <a:xfrm>
            <a:off x="10526384" y="2311879"/>
            <a:ext cx="0" cy="179459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コネクタ: カギ線 26">
            <a:extLst>
              <a:ext uri="{FF2B5EF4-FFF2-40B4-BE49-F238E27FC236}">
                <a16:creationId xmlns:a16="http://schemas.microsoft.com/office/drawing/2014/main" id="{B801C218-0A89-2818-21F9-F3D99CC88ECB}"/>
              </a:ext>
            </a:extLst>
          </p:cNvPr>
          <p:cNvCxnSpPr>
            <a:cxnSpLocks/>
            <a:stCxn id="10" idx="1"/>
          </p:cNvCxnSpPr>
          <p:nvPr/>
        </p:nvCxnSpPr>
        <p:spPr>
          <a:xfrm rot="10800000" flipV="1">
            <a:off x="7906653" y="3416119"/>
            <a:ext cx="488988" cy="679400"/>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コネクタ: カギ線 27">
            <a:extLst>
              <a:ext uri="{FF2B5EF4-FFF2-40B4-BE49-F238E27FC236}">
                <a16:creationId xmlns:a16="http://schemas.microsoft.com/office/drawing/2014/main" id="{573F805D-8083-D67B-7E40-E69964228B72}"/>
              </a:ext>
            </a:extLst>
          </p:cNvPr>
          <p:cNvCxnSpPr>
            <a:cxnSpLocks/>
            <a:stCxn id="10" idx="3"/>
          </p:cNvCxnSpPr>
          <p:nvPr/>
        </p:nvCxnSpPr>
        <p:spPr>
          <a:xfrm>
            <a:off x="9879079" y="3416119"/>
            <a:ext cx="374135" cy="679400"/>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780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58DF1-2FCC-A099-30A7-9C71963D0028}"/>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A4BAFD7-88DF-9A89-F9D6-7FCE8C2F705B}"/>
              </a:ext>
            </a:extLst>
          </p:cNvPr>
          <p:cNvSpPr>
            <a:spLocks noGrp="1"/>
          </p:cNvSpPr>
          <p:nvPr>
            <p:ph type="sldNum" sz="quarter" idx="12"/>
          </p:nvPr>
        </p:nvSpPr>
        <p:spPr/>
        <p:txBody>
          <a:bodyPr/>
          <a:lstStyle/>
          <a:p>
            <a:fld id="{6F8437D7-8EAC-460A-B519-B279D2D5786F}" type="slidenum">
              <a:rPr kumimoji="1" lang="ja-JP" altLang="en-US" smtClean="0"/>
              <a:t>2</a:t>
            </a:fld>
            <a:endParaRPr kumimoji="1" lang="ja-JP" altLang="en-US" dirty="0"/>
          </a:p>
        </p:txBody>
      </p:sp>
      <p:sp>
        <p:nvSpPr>
          <p:cNvPr id="5" name="タイトル 1">
            <a:extLst>
              <a:ext uri="{FF2B5EF4-FFF2-40B4-BE49-F238E27FC236}">
                <a16:creationId xmlns:a16="http://schemas.microsoft.com/office/drawing/2014/main" id="{1CE0BBC0-AFF4-52C5-E74D-CF7B76C51665}"/>
              </a:ext>
            </a:extLst>
          </p:cNvPr>
          <p:cNvSpPr txBox="1">
            <a:spLocks/>
          </p:cNvSpPr>
          <p:nvPr/>
        </p:nvSpPr>
        <p:spPr>
          <a:xfrm>
            <a:off x="838200" y="833887"/>
            <a:ext cx="10515600" cy="4687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Arial" panose="020B0604020202020204" pitchFamily="34" charset="0"/>
                <a:ea typeface="Meiryo UI" panose="020B0604030504040204" pitchFamily="50" charset="-128"/>
              </a:rPr>
              <a:t>有料老人ホームは主に</a:t>
            </a:r>
            <a:r>
              <a:rPr lang="en-US" altLang="ja-JP" sz="2000" dirty="0">
                <a:latin typeface="Arial" panose="020B0604020202020204" pitchFamily="34" charset="0"/>
                <a:ea typeface="Meiryo UI" panose="020B0604030504040204" pitchFamily="50" charset="-128"/>
              </a:rPr>
              <a:t>web</a:t>
            </a:r>
            <a:r>
              <a:rPr lang="ja-JP" altLang="en-US" sz="2000" dirty="0">
                <a:latin typeface="Arial" panose="020B0604020202020204" pitchFamily="34" charset="0"/>
                <a:ea typeface="Meiryo UI" panose="020B0604030504040204" pitchFamily="50" charset="-128"/>
              </a:rPr>
              <a:t>経由と対面相談で構成。意思決定の軸が不明確な方は対面式を推奨</a:t>
            </a:r>
          </a:p>
        </p:txBody>
      </p:sp>
      <p:sp>
        <p:nvSpPr>
          <p:cNvPr id="9" name="二等辺三角形 8">
            <a:extLst>
              <a:ext uri="{FF2B5EF4-FFF2-40B4-BE49-F238E27FC236}">
                <a16:creationId xmlns:a16="http://schemas.microsoft.com/office/drawing/2014/main" id="{835AFA3C-AFCD-A6F5-A68D-C541241BCE30}"/>
              </a:ext>
            </a:extLst>
          </p:cNvPr>
          <p:cNvSpPr/>
          <p:nvPr/>
        </p:nvSpPr>
        <p:spPr>
          <a:xfrm rot="5400000">
            <a:off x="5435220" y="3599302"/>
            <a:ext cx="1532906" cy="21134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14E05311-7055-5B68-1198-B731A110FB94}"/>
              </a:ext>
            </a:extLst>
          </p:cNvPr>
          <p:cNvSpPr txBox="1">
            <a:spLocks/>
          </p:cNvSpPr>
          <p:nvPr/>
        </p:nvSpPr>
        <p:spPr>
          <a:xfrm>
            <a:off x="838200" y="236241"/>
            <a:ext cx="10515600" cy="4687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r>
              <a:rPr kumimoji="1" lang="ja-JP" altLang="en-US" sz="2000" dirty="0">
                <a:solidFill>
                  <a:schemeClr val="accent1"/>
                </a:solidFill>
                <a:latin typeface="Arial" panose="020B0604020202020204" pitchFamily="34" charset="0"/>
                <a:ea typeface="Meiryo UI" panose="020B0604030504040204" pitchFamily="50" charset="-128"/>
              </a:rPr>
              <a:t>一般的な有料老人ホームの探し方とお勧めの方法</a:t>
            </a:r>
            <a:endParaRPr lang="ja-JP" altLang="en-US" sz="2000" dirty="0">
              <a:solidFill>
                <a:schemeClr val="accent1"/>
              </a:solidFill>
              <a:latin typeface="Arial" panose="020B0604020202020204" pitchFamily="34" charset="0"/>
              <a:ea typeface="Meiryo UI" panose="020B0604030504040204" pitchFamily="50" charset="-128"/>
            </a:endParaRPr>
          </a:p>
        </p:txBody>
      </p:sp>
      <p:grpSp>
        <p:nvGrpSpPr>
          <p:cNvPr id="18" name="グループ化 17">
            <a:extLst>
              <a:ext uri="{FF2B5EF4-FFF2-40B4-BE49-F238E27FC236}">
                <a16:creationId xmlns:a16="http://schemas.microsoft.com/office/drawing/2014/main" id="{05DB1788-CA7F-6602-75D3-B0A96E1211E5}"/>
              </a:ext>
            </a:extLst>
          </p:cNvPr>
          <p:cNvGrpSpPr/>
          <p:nvPr/>
        </p:nvGrpSpPr>
        <p:grpSpPr>
          <a:xfrm>
            <a:off x="277090" y="1435000"/>
            <a:ext cx="5694215" cy="369332"/>
            <a:chOff x="277091" y="1435000"/>
            <a:chExt cx="5292436" cy="369332"/>
          </a:xfrm>
        </p:grpSpPr>
        <p:cxnSp>
          <p:nvCxnSpPr>
            <p:cNvPr id="13" name="直線コネクタ 12">
              <a:extLst>
                <a:ext uri="{FF2B5EF4-FFF2-40B4-BE49-F238E27FC236}">
                  <a16:creationId xmlns:a16="http://schemas.microsoft.com/office/drawing/2014/main" id="{C8836C4A-3082-0566-A5DE-A7BCF7B5F3FD}"/>
                </a:ext>
              </a:extLst>
            </p:cNvPr>
            <p:cNvCxnSpPr/>
            <p:nvPr/>
          </p:nvCxnSpPr>
          <p:spPr>
            <a:xfrm>
              <a:off x="277091" y="1791855"/>
              <a:ext cx="52647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7B991849-AEC0-6826-AB6C-4298E67FC714}"/>
                </a:ext>
              </a:extLst>
            </p:cNvPr>
            <p:cNvSpPr txBox="1"/>
            <p:nvPr/>
          </p:nvSpPr>
          <p:spPr>
            <a:xfrm>
              <a:off x="349369" y="1435000"/>
              <a:ext cx="5220158"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有料老人ホームの一般的な探し方</a:t>
              </a:r>
            </a:p>
          </p:txBody>
        </p:sp>
      </p:grpSp>
      <p:grpSp>
        <p:nvGrpSpPr>
          <p:cNvPr id="17" name="グループ化 16">
            <a:extLst>
              <a:ext uri="{FF2B5EF4-FFF2-40B4-BE49-F238E27FC236}">
                <a16:creationId xmlns:a16="http://schemas.microsoft.com/office/drawing/2014/main" id="{2FB55B90-F798-C960-84C3-35E4BD57AADA}"/>
              </a:ext>
            </a:extLst>
          </p:cNvPr>
          <p:cNvGrpSpPr/>
          <p:nvPr/>
        </p:nvGrpSpPr>
        <p:grpSpPr>
          <a:xfrm>
            <a:off x="277091" y="1884577"/>
            <a:ext cx="1236603" cy="1265024"/>
            <a:chOff x="277091" y="1884576"/>
            <a:chExt cx="1236603" cy="1572961"/>
          </a:xfrm>
        </p:grpSpPr>
        <p:sp>
          <p:nvSpPr>
            <p:cNvPr id="15" name="正方形/長方形 14">
              <a:extLst>
                <a:ext uri="{FF2B5EF4-FFF2-40B4-BE49-F238E27FC236}">
                  <a16:creationId xmlns:a16="http://schemas.microsoft.com/office/drawing/2014/main" id="{0DE7D6C4-37CB-8CDF-C84F-5999D8FF19C4}"/>
                </a:ext>
              </a:extLst>
            </p:cNvPr>
            <p:cNvSpPr/>
            <p:nvPr/>
          </p:nvSpPr>
          <p:spPr>
            <a:xfrm>
              <a:off x="277091" y="1884576"/>
              <a:ext cx="1236603" cy="741753"/>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eiryo UI" panose="020B0604030504040204" pitchFamily="50" charset="-128"/>
                  <a:ea typeface="Meiryo UI" panose="020B0604030504040204" pitchFamily="50" charset="-128"/>
                </a:rPr>
                <a:t>Web</a:t>
              </a:r>
              <a:r>
                <a:rPr kumimoji="1" lang="ja-JP" altLang="en-US" dirty="0">
                  <a:solidFill>
                    <a:schemeClr val="tx1"/>
                  </a:solidFill>
                  <a:latin typeface="Meiryo UI" panose="020B0604030504040204" pitchFamily="50" charset="-128"/>
                  <a:ea typeface="Meiryo UI" panose="020B0604030504040204" pitchFamily="50" charset="-128"/>
                </a:rPr>
                <a:t>検索</a:t>
              </a:r>
            </a:p>
          </p:txBody>
        </p:sp>
        <p:sp>
          <p:nvSpPr>
            <p:cNvPr id="16" name="正方形/長方形 15">
              <a:extLst>
                <a:ext uri="{FF2B5EF4-FFF2-40B4-BE49-F238E27FC236}">
                  <a16:creationId xmlns:a16="http://schemas.microsoft.com/office/drawing/2014/main" id="{C346E29D-1B58-0E99-2CF4-FE829707F32A}"/>
                </a:ext>
              </a:extLst>
            </p:cNvPr>
            <p:cNvSpPr/>
            <p:nvPr/>
          </p:nvSpPr>
          <p:spPr>
            <a:xfrm>
              <a:off x="277091" y="2715784"/>
              <a:ext cx="1236603" cy="741753"/>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対面相談</a:t>
              </a:r>
            </a:p>
          </p:txBody>
        </p:sp>
      </p:grpSp>
      <p:grpSp>
        <p:nvGrpSpPr>
          <p:cNvPr id="19" name="グループ化 18">
            <a:extLst>
              <a:ext uri="{FF2B5EF4-FFF2-40B4-BE49-F238E27FC236}">
                <a16:creationId xmlns:a16="http://schemas.microsoft.com/office/drawing/2014/main" id="{30D97675-0F55-3DB6-3016-F89393667CAB}"/>
              </a:ext>
            </a:extLst>
          </p:cNvPr>
          <p:cNvGrpSpPr/>
          <p:nvPr/>
        </p:nvGrpSpPr>
        <p:grpSpPr>
          <a:xfrm>
            <a:off x="6432039" y="1435000"/>
            <a:ext cx="5518422" cy="369332"/>
            <a:chOff x="277091" y="1435000"/>
            <a:chExt cx="5292436" cy="369332"/>
          </a:xfrm>
        </p:grpSpPr>
        <p:cxnSp>
          <p:nvCxnSpPr>
            <p:cNvPr id="20" name="直線コネクタ 19">
              <a:extLst>
                <a:ext uri="{FF2B5EF4-FFF2-40B4-BE49-F238E27FC236}">
                  <a16:creationId xmlns:a16="http://schemas.microsoft.com/office/drawing/2014/main" id="{DA29C369-8D8E-F102-F0A9-D5309A7F8014}"/>
                </a:ext>
              </a:extLst>
            </p:cNvPr>
            <p:cNvCxnSpPr/>
            <p:nvPr/>
          </p:nvCxnSpPr>
          <p:spPr>
            <a:xfrm>
              <a:off x="277091" y="1791855"/>
              <a:ext cx="52647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2C0012F5-1E06-D19B-20B1-9CC9556A0A79}"/>
                </a:ext>
              </a:extLst>
            </p:cNvPr>
            <p:cNvSpPr txBox="1"/>
            <p:nvPr/>
          </p:nvSpPr>
          <p:spPr>
            <a:xfrm>
              <a:off x="349369" y="1435000"/>
              <a:ext cx="5220158"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お勧めの検索方法</a:t>
              </a:r>
            </a:p>
          </p:txBody>
        </p:sp>
      </p:grpSp>
      <p:sp>
        <p:nvSpPr>
          <p:cNvPr id="22" name="テキスト ボックス 21">
            <a:extLst>
              <a:ext uri="{FF2B5EF4-FFF2-40B4-BE49-F238E27FC236}">
                <a16:creationId xmlns:a16="http://schemas.microsoft.com/office/drawing/2014/main" id="{094E95CF-B2CB-52EB-D72C-619971587476}"/>
              </a:ext>
            </a:extLst>
          </p:cNvPr>
          <p:cNvSpPr txBox="1"/>
          <p:nvPr/>
        </p:nvSpPr>
        <p:spPr>
          <a:xfrm>
            <a:off x="1636295" y="1884576"/>
            <a:ext cx="4294140" cy="596541"/>
          </a:xfrm>
          <a:prstGeom prst="rect">
            <a:avLst/>
          </a:prstGeom>
          <a:noFill/>
        </p:spPr>
        <p:txBody>
          <a:bodyPr wrap="square" lIns="0" tIns="0" rIns="0" bIns="0" rtlCol="0" anchor="ctr">
            <a:no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ご自身で老人ホーム検索サイト等にアクセスし、</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適切なご入居先を選定</a:t>
            </a:r>
          </a:p>
        </p:txBody>
      </p:sp>
      <p:sp>
        <p:nvSpPr>
          <p:cNvPr id="23" name="テキスト ボックス 22">
            <a:extLst>
              <a:ext uri="{FF2B5EF4-FFF2-40B4-BE49-F238E27FC236}">
                <a16:creationId xmlns:a16="http://schemas.microsoft.com/office/drawing/2014/main" id="{9589E55A-8D58-0D2A-4AF3-9DDF06D7FC4C}"/>
              </a:ext>
            </a:extLst>
          </p:cNvPr>
          <p:cNvSpPr txBox="1"/>
          <p:nvPr/>
        </p:nvSpPr>
        <p:spPr>
          <a:xfrm>
            <a:off x="1636295" y="2544758"/>
            <a:ext cx="4294140" cy="596541"/>
          </a:xfrm>
          <a:prstGeom prst="rect">
            <a:avLst/>
          </a:prstGeom>
          <a:noFill/>
        </p:spPr>
        <p:txBody>
          <a:bodyPr wrap="square" lIns="0" tIns="0" rIns="0" bIns="0" rtlCol="0" anchor="ctr">
            <a:no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入院先の病院や自治体から仲介先の紹介を</a:t>
            </a:r>
            <a:br>
              <a:rPr kumimoji="1" lang="en-US" altLang="ja-JP" sz="1600" dirty="0">
                <a:latin typeface="Meiryo UI" panose="020B0604030504040204" pitchFamily="50" charset="-128"/>
                <a:ea typeface="Meiryo UI" panose="020B0604030504040204" pitchFamily="50" charset="-128"/>
              </a:rPr>
            </a:br>
            <a:r>
              <a:rPr kumimoji="1" lang="ja-JP" altLang="en-US" sz="1600" dirty="0">
                <a:latin typeface="Meiryo UI" panose="020B0604030504040204" pitchFamily="50" charset="-128"/>
                <a:ea typeface="Meiryo UI" panose="020B0604030504040204" pitchFamily="50" charset="-128"/>
              </a:rPr>
              <a:t>受け、仲介先と相談の上ご入居先を選定</a:t>
            </a:r>
          </a:p>
        </p:txBody>
      </p:sp>
      <p:grpSp>
        <p:nvGrpSpPr>
          <p:cNvPr id="24" name="グループ化 23">
            <a:extLst>
              <a:ext uri="{FF2B5EF4-FFF2-40B4-BE49-F238E27FC236}">
                <a16:creationId xmlns:a16="http://schemas.microsoft.com/office/drawing/2014/main" id="{391E0582-1747-1376-B1DA-D8D8E406EC0F}"/>
              </a:ext>
            </a:extLst>
          </p:cNvPr>
          <p:cNvGrpSpPr/>
          <p:nvPr/>
        </p:nvGrpSpPr>
        <p:grpSpPr>
          <a:xfrm>
            <a:off x="6432039" y="1884576"/>
            <a:ext cx="1387986" cy="4139535"/>
            <a:chOff x="277091" y="1884576"/>
            <a:chExt cx="1236603" cy="1572961"/>
          </a:xfrm>
        </p:grpSpPr>
        <p:sp>
          <p:nvSpPr>
            <p:cNvPr id="25" name="正方形/長方形 24">
              <a:extLst>
                <a:ext uri="{FF2B5EF4-FFF2-40B4-BE49-F238E27FC236}">
                  <a16:creationId xmlns:a16="http://schemas.microsoft.com/office/drawing/2014/main" id="{0CAF60AD-855F-683F-530E-69706AB39271}"/>
                </a:ext>
              </a:extLst>
            </p:cNvPr>
            <p:cNvSpPr/>
            <p:nvPr/>
          </p:nvSpPr>
          <p:spPr>
            <a:xfrm>
              <a:off x="277091" y="1884576"/>
              <a:ext cx="1236603" cy="741753"/>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eiryo UI" panose="020B0604030504040204" pitchFamily="50" charset="-128"/>
                  <a:ea typeface="Meiryo UI" panose="020B0604030504040204" pitchFamily="50" charset="-128"/>
                </a:rPr>
                <a:t>Web</a:t>
              </a:r>
              <a:r>
                <a:rPr kumimoji="1" lang="ja-JP" altLang="en-US" dirty="0">
                  <a:solidFill>
                    <a:schemeClr val="tx1"/>
                  </a:solidFill>
                  <a:latin typeface="Meiryo UI" panose="020B0604030504040204" pitchFamily="50" charset="-128"/>
                  <a:ea typeface="Meiryo UI" panose="020B0604030504040204" pitchFamily="50" charset="-128"/>
                </a:rPr>
                <a:t>検索が適している方</a:t>
              </a:r>
            </a:p>
          </p:txBody>
        </p:sp>
        <p:sp>
          <p:nvSpPr>
            <p:cNvPr id="26" name="正方形/長方形 25">
              <a:extLst>
                <a:ext uri="{FF2B5EF4-FFF2-40B4-BE49-F238E27FC236}">
                  <a16:creationId xmlns:a16="http://schemas.microsoft.com/office/drawing/2014/main" id="{906CE57B-9171-A9BB-874F-171A612540C4}"/>
                </a:ext>
              </a:extLst>
            </p:cNvPr>
            <p:cNvSpPr/>
            <p:nvPr/>
          </p:nvSpPr>
          <p:spPr>
            <a:xfrm>
              <a:off x="277091" y="2715784"/>
              <a:ext cx="1236603" cy="741753"/>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対面相談が適している方</a:t>
              </a:r>
            </a:p>
          </p:txBody>
        </p:sp>
      </p:grpSp>
      <p:sp>
        <p:nvSpPr>
          <p:cNvPr id="27" name="テキスト ボックス 26">
            <a:extLst>
              <a:ext uri="{FF2B5EF4-FFF2-40B4-BE49-F238E27FC236}">
                <a16:creationId xmlns:a16="http://schemas.microsoft.com/office/drawing/2014/main" id="{05D17518-1DBB-55C3-51B7-B275BFC52EBE}"/>
              </a:ext>
            </a:extLst>
          </p:cNvPr>
          <p:cNvSpPr txBox="1"/>
          <p:nvPr/>
        </p:nvSpPr>
        <p:spPr>
          <a:xfrm>
            <a:off x="7944717" y="1884576"/>
            <a:ext cx="4005744" cy="1952059"/>
          </a:xfrm>
          <a:prstGeom prst="rect">
            <a:avLst/>
          </a:prstGeom>
          <a:noFill/>
        </p:spPr>
        <p:txBody>
          <a:bodyPr wrap="square" lIns="0" tIns="0" rIns="0" bIns="0" rtlCol="0" anchor="ctr">
            <a:noAutofit/>
          </a:bodyPr>
          <a:lstStyle/>
          <a:p>
            <a:pPr marL="285750" indent="-285750">
              <a:spcBef>
                <a:spcPts val="600"/>
              </a:spcBef>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探す目的や、入りたいホームの情報が</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はっきりしている方</a:t>
            </a:r>
            <a:endParaRPr lang="en-US" altLang="ja-JP" dirty="0">
              <a:latin typeface="Meiryo UI" panose="020B0604030504040204" pitchFamily="50" charset="-128"/>
              <a:ea typeface="Meiryo UI" panose="020B0604030504040204" pitchFamily="50" charset="-128"/>
            </a:endParaRPr>
          </a:p>
          <a:p>
            <a:pPr marL="285750" indent="-285750">
              <a:spcBef>
                <a:spcPts val="600"/>
              </a:spcBef>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短時間に沢山の情報を入手したい方</a:t>
            </a:r>
            <a:endParaRPr lang="en-US" altLang="ja-JP" dirty="0">
              <a:latin typeface="Meiryo UI" panose="020B0604030504040204" pitchFamily="50" charset="-128"/>
              <a:ea typeface="Meiryo UI" panose="020B0604030504040204" pitchFamily="50" charset="-128"/>
            </a:endParaRPr>
          </a:p>
          <a:p>
            <a:pPr marL="285750" indent="-285750">
              <a:spcBef>
                <a:spcPts val="600"/>
              </a:spcBef>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制度、病状を熟知しており、自ら取捨</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選択できる方（予算等も把握可能）</a:t>
            </a:r>
            <a:endParaRPr lang="en-US" altLang="ja-JP" dirty="0">
              <a:latin typeface="Meiryo UI" panose="020B0604030504040204" pitchFamily="50" charset="-128"/>
              <a:ea typeface="Meiryo UI" panose="020B0604030504040204" pitchFamily="50" charset="-128"/>
            </a:endParaRPr>
          </a:p>
        </p:txBody>
      </p:sp>
      <p:cxnSp>
        <p:nvCxnSpPr>
          <p:cNvPr id="29" name="直線コネクタ 28">
            <a:extLst>
              <a:ext uri="{FF2B5EF4-FFF2-40B4-BE49-F238E27FC236}">
                <a16:creationId xmlns:a16="http://schemas.microsoft.com/office/drawing/2014/main" id="{7F3F68DC-2725-BA4C-C48F-EF1881BC2224}"/>
              </a:ext>
            </a:extLst>
          </p:cNvPr>
          <p:cNvCxnSpPr/>
          <p:nvPr/>
        </p:nvCxnSpPr>
        <p:spPr>
          <a:xfrm>
            <a:off x="6432039" y="3962400"/>
            <a:ext cx="5518422"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DB3B65C3-03D9-A5C5-C54C-43649399CFB0}"/>
              </a:ext>
            </a:extLst>
          </p:cNvPr>
          <p:cNvSpPr txBox="1"/>
          <p:nvPr/>
        </p:nvSpPr>
        <p:spPr>
          <a:xfrm>
            <a:off x="7944717" y="4072051"/>
            <a:ext cx="4005744" cy="1952059"/>
          </a:xfrm>
          <a:prstGeom prst="rect">
            <a:avLst/>
          </a:prstGeom>
          <a:noFill/>
        </p:spPr>
        <p:txBody>
          <a:bodyPr wrap="square" lIns="0" tIns="0" rIns="0" bIns="0" rtlCol="0" anchor="ctr">
            <a:noAutofit/>
          </a:bodyPr>
          <a:lstStyle/>
          <a:p>
            <a:pPr marL="285750" indent="-285750">
              <a:spcBef>
                <a:spcPts val="600"/>
              </a:spcBef>
              <a:buFont typeface="Arial" panose="020B0604020202020204" pitchFamily="34" charset="0"/>
              <a:buChar char="•"/>
            </a:pPr>
            <a:r>
              <a:rPr lang="en-US" altLang="ja-JP" b="1" u="sng" dirty="0">
                <a:latin typeface="Meiryo UI" panose="020B0604030504040204" pitchFamily="50" charset="-128"/>
                <a:ea typeface="Meiryo UI" panose="020B0604030504040204" pitchFamily="50" charset="-128"/>
              </a:rPr>
              <a:t>Total</a:t>
            </a:r>
            <a:r>
              <a:rPr lang="ja-JP" altLang="en-US" b="1" u="sng" dirty="0">
                <a:latin typeface="Meiryo UI" panose="020B0604030504040204" pitchFamily="50" charset="-128"/>
                <a:ea typeface="Meiryo UI" panose="020B0604030504040204" pitchFamily="50" charset="-128"/>
              </a:rPr>
              <a:t>予算の出し方</a:t>
            </a:r>
            <a:r>
              <a:rPr lang="ja-JP" altLang="en-US" dirty="0">
                <a:latin typeface="Meiryo UI" panose="020B0604030504040204" pitchFamily="50" charset="-128"/>
                <a:ea typeface="Meiryo UI" panose="020B0604030504040204" pitchFamily="50" charset="-128"/>
              </a:rPr>
              <a:t>が分からない方</a:t>
            </a:r>
            <a:endParaRPr lang="en-US" altLang="ja-JP" dirty="0">
              <a:latin typeface="Meiryo UI" panose="020B0604030504040204" pitchFamily="50" charset="-128"/>
              <a:ea typeface="Meiryo UI" panose="020B0604030504040204" pitchFamily="50" charset="-128"/>
            </a:endParaRPr>
          </a:p>
          <a:p>
            <a:pPr marL="285750" indent="-285750">
              <a:spcBef>
                <a:spcPts val="600"/>
              </a:spcBef>
              <a:buFont typeface="Arial" panose="020B0604020202020204" pitchFamily="34" charset="0"/>
              <a:buChar char="•"/>
            </a:pPr>
            <a:r>
              <a:rPr kumimoji="1" lang="ja-JP" altLang="en-US" dirty="0">
                <a:latin typeface="Meiryo UI" panose="020B0604030504040204" pitchFamily="50" charset="-128"/>
                <a:ea typeface="Meiryo UI" panose="020B0604030504040204" pitchFamily="50" charset="-128"/>
              </a:rPr>
              <a:t>ホームの良し悪し</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向き不向きを理解する等、</a:t>
            </a:r>
            <a:r>
              <a:rPr lang="ja-JP" altLang="en-US" b="1" u="sng" dirty="0">
                <a:latin typeface="Meiryo UI" panose="020B0604030504040204" pitchFamily="50" charset="-128"/>
                <a:ea typeface="Meiryo UI" panose="020B0604030504040204" pitchFamily="50" charset="-128"/>
              </a:rPr>
              <a:t>意思決定にサポートが必要</a:t>
            </a:r>
            <a:r>
              <a:rPr lang="ja-JP" altLang="en-US" dirty="0">
                <a:latin typeface="Meiryo UI" panose="020B0604030504040204" pitchFamily="50" charset="-128"/>
                <a:ea typeface="Meiryo UI" panose="020B0604030504040204" pitchFamily="50" charset="-128"/>
              </a:rPr>
              <a:t>な方</a:t>
            </a:r>
            <a:endParaRPr lang="en-US" altLang="ja-JP" dirty="0">
              <a:latin typeface="Meiryo UI" panose="020B0604030504040204" pitchFamily="50" charset="-128"/>
              <a:ea typeface="Meiryo UI" panose="020B0604030504040204" pitchFamily="50" charset="-128"/>
            </a:endParaRPr>
          </a:p>
          <a:p>
            <a:pPr marL="285750" indent="-285750">
              <a:spcBef>
                <a:spcPts val="600"/>
              </a:spcBef>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ご入居等に際して処理することが多く、</a:t>
            </a:r>
            <a:br>
              <a:rPr lang="en-US" altLang="ja-JP" dirty="0">
                <a:latin typeface="Meiryo UI" panose="020B0604030504040204" pitchFamily="50" charset="-128"/>
                <a:ea typeface="Meiryo UI" panose="020B0604030504040204" pitchFamily="50" charset="-128"/>
              </a:rPr>
            </a:br>
            <a:r>
              <a:rPr lang="ja-JP" altLang="en-US" b="1" u="sng" dirty="0">
                <a:latin typeface="Meiryo UI" panose="020B0604030504040204" pitchFamily="50" charset="-128"/>
                <a:ea typeface="Meiryo UI" panose="020B0604030504040204" pitchFamily="50" charset="-128"/>
              </a:rPr>
              <a:t>どこから手を付けて良いか分からない方</a:t>
            </a:r>
            <a:endParaRPr lang="en-US" altLang="ja-JP" b="1" u="sng" dirty="0">
              <a:latin typeface="Meiryo UI" panose="020B0604030504040204" pitchFamily="50" charset="-128"/>
              <a:ea typeface="Meiryo UI" panose="020B0604030504040204" pitchFamily="50" charset="-128"/>
            </a:endParaRPr>
          </a:p>
        </p:txBody>
      </p:sp>
      <p:grpSp>
        <p:nvGrpSpPr>
          <p:cNvPr id="31" name="グループ化 30">
            <a:extLst>
              <a:ext uri="{FF2B5EF4-FFF2-40B4-BE49-F238E27FC236}">
                <a16:creationId xmlns:a16="http://schemas.microsoft.com/office/drawing/2014/main" id="{1B8CEE7D-BFF9-C06E-7C9A-3D9B3EDFC5C0}"/>
              </a:ext>
            </a:extLst>
          </p:cNvPr>
          <p:cNvGrpSpPr/>
          <p:nvPr/>
        </p:nvGrpSpPr>
        <p:grpSpPr>
          <a:xfrm>
            <a:off x="277091" y="3392852"/>
            <a:ext cx="5683098" cy="369332"/>
            <a:chOff x="277091" y="1435000"/>
            <a:chExt cx="5292436" cy="369332"/>
          </a:xfrm>
        </p:grpSpPr>
        <p:cxnSp>
          <p:nvCxnSpPr>
            <p:cNvPr id="32" name="直線コネクタ 31">
              <a:extLst>
                <a:ext uri="{FF2B5EF4-FFF2-40B4-BE49-F238E27FC236}">
                  <a16:creationId xmlns:a16="http://schemas.microsoft.com/office/drawing/2014/main" id="{FA378000-AE9B-B6DC-ECE3-DB0A5C5280C7}"/>
                </a:ext>
              </a:extLst>
            </p:cNvPr>
            <p:cNvCxnSpPr/>
            <p:nvPr/>
          </p:nvCxnSpPr>
          <p:spPr>
            <a:xfrm>
              <a:off x="277091" y="1791855"/>
              <a:ext cx="52647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581AEA23-84B5-BE23-AF5C-40F11740CE1A}"/>
                </a:ext>
              </a:extLst>
            </p:cNvPr>
            <p:cNvSpPr txBox="1"/>
            <p:nvPr/>
          </p:nvSpPr>
          <p:spPr>
            <a:xfrm>
              <a:off x="349369" y="1435000"/>
              <a:ext cx="5220158"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有料老人ホームの検索方法のメリット</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デメリット</a:t>
              </a:r>
            </a:p>
          </p:txBody>
        </p:sp>
      </p:grpSp>
      <p:graphicFrame>
        <p:nvGraphicFramePr>
          <p:cNvPr id="34" name="表 33">
            <a:extLst>
              <a:ext uri="{FF2B5EF4-FFF2-40B4-BE49-F238E27FC236}">
                <a16:creationId xmlns:a16="http://schemas.microsoft.com/office/drawing/2014/main" id="{69270002-0940-19E9-37BB-1EF9CC7A3F46}"/>
              </a:ext>
            </a:extLst>
          </p:cNvPr>
          <p:cNvGraphicFramePr>
            <a:graphicFrameLocks noGrp="1"/>
          </p:cNvGraphicFramePr>
          <p:nvPr>
            <p:extLst>
              <p:ext uri="{D42A27DB-BD31-4B8C-83A1-F6EECF244321}">
                <p14:modId xmlns:p14="http://schemas.microsoft.com/office/powerpoint/2010/main" val="874497535"/>
              </p:ext>
            </p:extLst>
          </p:nvPr>
        </p:nvGraphicFramePr>
        <p:xfrm>
          <a:off x="288207" y="3836636"/>
          <a:ext cx="5683099" cy="2241728"/>
        </p:xfrm>
        <a:graphic>
          <a:graphicData uri="http://schemas.openxmlformats.org/drawingml/2006/table">
            <a:tbl>
              <a:tblPr firstRow="1" bandRow="1">
                <a:tableStyleId>{5C22544A-7EE6-4342-B048-85BDC9FD1C3A}</a:tableStyleId>
              </a:tblPr>
              <a:tblGrid>
                <a:gridCol w="3326053">
                  <a:extLst>
                    <a:ext uri="{9D8B030D-6E8A-4147-A177-3AD203B41FA5}">
                      <a16:colId xmlns:a16="http://schemas.microsoft.com/office/drawing/2014/main" val="3910245544"/>
                    </a:ext>
                  </a:extLst>
                </a:gridCol>
                <a:gridCol w="1178523">
                  <a:extLst>
                    <a:ext uri="{9D8B030D-6E8A-4147-A177-3AD203B41FA5}">
                      <a16:colId xmlns:a16="http://schemas.microsoft.com/office/drawing/2014/main" val="3517269626"/>
                    </a:ext>
                  </a:extLst>
                </a:gridCol>
                <a:gridCol w="1178523">
                  <a:extLst>
                    <a:ext uri="{9D8B030D-6E8A-4147-A177-3AD203B41FA5}">
                      <a16:colId xmlns:a16="http://schemas.microsoft.com/office/drawing/2014/main" val="74552385"/>
                    </a:ext>
                  </a:extLst>
                </a:gridCol>
              </a:tblGrid>
              <a:tr h="400412">
                <a:tc>
                  <a:txBody>
                    <a:bodyPr/>
                    <a:lstStyle/>
                    <a:p>
                      <a:pPr algn="ctr"/>
                      <a:r>
                        <a:rPr kumimoji="1" lang="ja-JP" altLang="en-US" dirty="0">
                          <a:latin typeface="Meiryo UI" panose="020B0604030504040204" pitchFamily="50" charset="-128"/>
                          <a:ea typeface="Meiryo UI" panose="020B0604030504040204" pitchFamily="50" charset="-128"/>
                        </a:rPr>
                        <a:t>比較項目</a:t>
                      </a:r>
                    </a:p>
                  </a:txBody>
                  <a:tcPr/>
                </a:tc>
                <a:tc>
                  <a:txBody>
                    <a:bodyPr/>
                    <a:lstStyle/>
                    <a:p>
                      <a:pPr algn="ctr"/>
                      <a:r>
                        <a:rPr kumimoji="1" lang="en-US" altLang="ja-JP" dirty="0">
                          <a:latin typeface="Meiryo UI" panose="020B0604030504040204" pitchFamily="50" charset="-128"/>
                          <a:ea typeface="Meiryo UI" panose="020B0604030504040204" pitchFamily="50" charset="-128"/>
                        </a:rPr>
                        <a:t>Web</a:t>
                      </a:r>
                      <a:endParaRPr kumimoji="1" lang="ja-JP" altLang="en-US" dirty="0">
                        <a:latin typeface="Meiryo UI" panose="020B0604030504040204" pitchFamily="50" charset="-128"/>
                        <a:ea typeface="Meiryo UI" panose="020B0604030504040204" pitchFamily="50" charset="-128"/>
                      </a:endParaRPr>
                    </a:p>
                  </a:txBody>
                  <a:tcPr/>
                </a:tc>
                <a:tc>
                  <a:txBody>
                    <a:bodyPr/>
                    <a:lstStyle/>
                    <a:p>
                      <a:pPr algn="ctr"/>
                      <a:r>
                        <a:rPr kumimoji="1" lang="ja-JP" altLang="en-US" dirty="0">
                          <a:latin typeface="Meiryo UI" panose="020B0604030504040204" pitchFamily="50" charset="-128"/>
                          <a:ea typeface="Meiryo UI" panose="020B0604030504040204" pitchFamily="50" charset="-128"/>
                        </a:rPr>
                        <a:t>対面相談</a:t>
                      </a:r>
                    </a:p>
                  </a:txBody>
                  <a:tcPr/>
                </a:tc>
                <a:extLst>
                  <a:ext uri="{0D108BD9-81ED-4DB2-BD59-A6C34878D82A}">
                    <a16:rowId xmlns:a16="http://schemas.microsoft.com/office/drawing/2014/main" val="1935260842"/>
                  </a:ext>
                </a:extLst>
              </a:tr>
              <a:tr h="400412">
                <a:tc>
                  <a:txBody>
                    <a:bodyPr/>
                    <a:lstStyle/>
                    <a:p>
                      <a:r>
                        <a:rPr kumimoji="1" lang="ja-JP" altLang="en-US" dirty="0">
                          <a:latin typeface="Meiryo UI" panose="020B0604030504040204" pitchFamily="50" charset="-128"/>
                          <a:ea typeface="Meiryo UI" panose="020B0604030504040204" pitchFamily="50" charset="-128"/>
                        </a:rPr>
                        <a:t>情報入手のスピード</a:t>
                      </a:r>
                    </a:p>
                  </a:txBody>
                  <a:tcPr>
                    <a:solidFill>
                      <a:schemeClr val="bg1">
                        <a:lumMod val="85000"/>
                      </a:schemeClr>
                    </a:solidFill>
                  </a:tcPr>
                </a:tc>
                <a:tc>
                  <a:txBody>
                    <a:bodyPr/>
                    <a:lstStyle/>
                    <a:p>
                      <a:pPr algn="ctr"/>
                      <a:r>
                        <a:rPr kumimoji="1" lang="ja-JP" altLang="en-US" dirty="0">
                          <a:latin typeface="Meiryo UI" panose="020B0604030504040204" pitchFamily="50" charset="-128"/>
                          <a:ea typeface="Meiryo UI" panose="020B0604030504040204" pitchFamily="50" charset="-128"/>
                        </a:rPr>
                        <a:t>〇</a:t>
                      </a:r>
                    </a:p>
                  </a:txBody>
                  <a:tcPr>
                    <a:solidFill>
                      <a:schemeClr val="bg1">
                        <a:lumMod val="85000"/>
                      </a:schemeClr>
                    </a:solidFill>
                  </a:tcPr>
                </a:tc>
                <a:tc>
                  <a:txBody>
                    <a:bodyPr/>
                    <a:lstStyle/>
                    <a:p>
                      <a:pPr algn="ctr"/>
                      <a:r>
                        <a:rPr kumimoji="1" lang="ja-JP" altLang="en-US" dirty="0">
                          <a:latin typeface="Meiryo UI" panose="020B0604030504040204" pitchFamily="50" charset="-128"/>
                          <a:ea typeface="Meiryo UI" panose="020B0604030504040204" pitchFamily="50" charset="-128"/>
                        </a:rPr>
                        <a:t>△</a:t>
                      </a:r>
                    </a:p>
                  </a:txBody>
                  <a:tcPr>
                    <a:solidFill>
                      <a:schemeClr val="bg1">
                        <a:lumMod val="85000"/>
                      </a:schemeClr>
                    </a:solidFill>
                  </a:tcPr>
                </a:tc>
                <a:extLst>
                  <a:ext uri="{0D108BD9-81ED-4DB2-BD59-A6C34878D82A}">
                    <a16:rowId xmlns:a16="http://schemas.microsoft.com/office/drawing/2014/main" val="4196339750"/>
                  </a:ext>
                </a:extLst>
              </a:tr>
              <a:tr h="585826">
                <a:tc>
                  <a:txBody>
                    <a:bodyPr/>
                    <a:lstStyle/>
                    <a:p>
                      <a:r>
                        <a:rPr kumimoji="1" lang="ja-JP" altLang="en-US" dirty="0">
                          <a:latin typeface="Meiryo UI" panose="020B0604030504040204" pitchFamily="50" charset="-128"/>
                          <a:ea typeface="Meiryo UI" panose="020B0604030504040204" pitchFamily="50" charset="-128"/>
                        </a:rPr>
                        <a:t>病気等に応じた情報収集や</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ホームの実態等の個別情報提供</a:t>
                      </a:r>
                    </a:p>
                  </a:txBody>
                  <a:tcPr>
                    <a:solidFill>
                      <a:schemeClr val="bg1">
                        <a:lumMod val="85000"/>
                      </a:schemeClr>
                    </a:solidFill>
                  </a:tcPr>
                </a:tc>
                <a:tc>
                  <a:txBody>
                    <a:bodyPr/>
                    <a:lstStyle/>
                    <a:p>
                      <a:pPr algn="ctr"/>
                      <a:r>
                        <a:rPr kumimoji="1" lang="ja-JP" altLang="en-US" dirty="0">
                          <a:latin typeface="Meiryo UI" panose="020B0604030504040204" pitchFamily="50" charset="-128"/>
                          <a:ea typeface="Meiryo UI" panose="020B0604030504040204" pitchFamily="50" charset="-128"/>
                        </a:rPr>
                        <a:t>△</a:t>
                      </a:r>
                    </a:p>
                  </a:txBody>
                  <a:tcPr anchor="ctr">
                    <a:solidFill>
                      <a:schemeClr val="bg1">
                        <a:lumMod val="85000"/>
                      </a:schemeClr>
                    </a:solidFill>
                  </a:tcPr>
                </a:tc>
                <a:tc>
                  <a:txBody>
                    <a:bodyPr/>
                    <a:lstStyle/>
                    <a:p>
                      <a:pPr algn="ctr"/>
                      <a:r>
                        <a:rPr kumimoji="1" lang="ja-JP" altLang="en-US" dirty="0">
                          <a:latin typeface="Meiryo UI" panose="020B0604030504040204" pitchFamily="50" charset="-128"/>
                          <a:ea typeface="Meiryo UI" panose="020B0604030504040204" pitchFamily="50" charset="-128"/>
                        </a:rPr>
                        <a:t>〇</a:t>
                      </a:r>
                    </a:p>
                  </a:txBody>
                  <a:tcPr anchor="ctr">
                    <a:solidFill>
                      <a:schemeClr val="bg1">
                        <a:lumMod val="85000"/>
                      </a:schemeClr>
                    </a:solidFill>
                  </a:tcPr>
                </a:tc>
                <a:extLst>
                  <a:ext uri="{0D108BD9-81ED-4DB2-BD59-A6C34878D82A}">
                    <a16:rowId xmlns:a16="http://schemas.microsoft.com/office/drawing/2014/main" val="1848847523"/>
                  </a:ext>
                </a:extLst>
              </a:tr>
              <a:tr h="400412">
                <a:tc>
                  <a:txBody>
                    <a:bodyPr/>
                    <a:lstStyle/>
                    <a:p>
                      <a:r>
                        <a:rPr kumimoji="1" lang="ja-JP" altLang="en-US" dirty="0">
                          <a:latin typeface="Meiryo UI" panose="020B0604030504040204" pitchFamily="50" charset="-128"/>
                          <a:ea typeface="Meiryo UI" panose="020B0604030504040204" pitchFamily="50" charset="-128"/>
                        </a:rPr>
                        <a:t>病院との連携等の個別サービス</a:t>
                      </a:r>
                    </a:p>
                  </a:txBody>
                  <a:tcPr>
                    <a:solidFill>
                      <a:schemeClr val="bg1">
                        <a:lumMod val="85000"/>
                      </a:schemeClr>
                    </a:solidFill>
                  </a:tcPr>
                </a:tc>
                <a:tc>
                  <a:txBody>
                    <a:bodyPr/>
                    <a:lstStyle/>
                    <a:p>
                      <a:pPr algn="ct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ja-JP" altLang="en-US" dirty="0">
                          <a:latin typeface="Meiryo UI" panose="020B0604030504040204" pitchFamily="50" charset="-128"/>
                          <a:ea typeface="Meiryo UI" panose="020B0604030504040204" pitchFamily="50" charset="-128"/>
                        </a:rPr>
                        <a:t>〇</a:t>
                      </a:r>
                    </a:p>
                  </a:txBody>
                  <a:tcPr>
                    <a:solidFill>
                      <a:schemeClr val="bg1">
                        <a:lumMod val="85000"/>
                      </a:schemeClr>
                    </a:solidFill>
                  </a:tcPr>
                </a:tc>
                <a:extLst>
                  <a:ext uri="{0D108BD9-81ED-4DB2-BD59-A6C34878D82A}">
                    <a16:rowId xmlns:a16="http://schemas.microsoft.com/office/drawing/2014/main" val="3455074864"/>
                  </a:ext>
                </a:extLst>
              </a:tr>
              <a:tr h="400412">
                <a:tc>
                  <a:txBody>
                    <a:bodyPr/>
                    <a:lstStyle/>
                    <a:p>
                      <a:r>
                        <a:rPr kumimoji="1" lang="ja-JP" altLang="en-US" dirty="0">
                          <a:latin typeface="Meiryo UI" panose="020B0604030504040204" pitchFamily="50" charset="-128"/>
                          <a:ea typeface="Meiryo UI" panose="020B0604030504040204" pitchFamily="50" charset="-128"/>
                        </a:rPr>
                        <a:t>ホームの見学同行</a:t>
                      </a:r>
                    </a:p>
                  </a:txBody>
                  <a:tcPr>
                    <a:solidFill>
                      <a:schemeClr val="bg1">
                        <a:lumMod val="85000"/>
                      </a:schemeClr>
                    </a:solidFill>
                  </a:tcPr>
                </a:tc>
                <a:tc>
                  <a:txBody>
                    <a:bodyPr/>
                    <a:lstStyle/>
                    <a:p>
                      <a:pPr algn="ct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solidFill>
                      <a:schemeClr val="bg1">
                        <a:lumMod val="85000"/>
                      </a:schemeClr>
                    </a:solidFill>
                  </a:tcPr>
                </a:tc>
                <a:tc>
                  <a:txBody>
                    <a:bodyPr/>
                    <a:lstStyle/>
                    <a:p>
                      <a:pPr algn="ctr"/>
                      <a:r>
                        <a:rPr kumimoji="1" lang="ja-JP" altLang="en-US" dirty="0">
                          <a:latin typeface="Meiryo UI" panose="020B0604030504040204" pitchFamily="50" charset="-128"/>
                          <a:ea typeface="Meiryo UI" panose="020B0604030504040204" pitchFamily="50" charset="-128"/>
                        </a:rPr>
                        <a:t>〇</a:t>
                      </a:r>
                    </a:p>
                  </a:txBody>
                  <a:tcPr>
                    <a:solidFill>
                      <a:schemeClr val="bg1">
                        <a:lumMod val="85000"/>
                      </a:schemeClr>
                    </a:solidFill>
                  </a:tcPr>
                </a:tc>
                <a:extLst>
                  <a:ext uri="{0D108BD9-81ED-4DB2-BD59-A6C34878D82A}">
                    <a16:rowId xmlns:a16="http://schemas.microsoft.com/office/drawing/2014/main" val="2660347548"/>
                  </a:ext>
                </a:extLst>
              </a:tr>
            </a:tbl>
          </a:graphicData>
        </a:graphic>
      </p:graphicFrame>
      <p:sp>
        <p:nvSpPr>
          <p:cNvPr id="6" name="正方形/長方形 5">
            <a:extLst>
              <a:ext uri="{FF2B5EF4-FFF2-40B4-BE49-F238E27FC236}">
                <a16:creationId xmlns:a16="http://schemas.microsoft.com/office/drawing/2014/main" id="{57819DC6-76B3-EF46-EDCF-6F04A51675A0}"/>
              </a:ext>
            </a:extLst>
          </p:cNvPr>
          <p:cNvSpPr/>
          <p:nvPr/>
        </p:nvSpPr>
        <p:spPr>
          <a:xfrm>
            <a:off x="6339246" y="4004932"/>
            <a:ext cx="5683099" cy="206170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11980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CD918-998B-1F69-A776-A65BC96C0504}"/>
            </a:ext>
          </a:extLst>
        </p:cNvPr>
        <p:cNvGrpSpPr/>
        <p:nvPr/>
      </p:nvGrpSpPr>
      <p:grpSpPr>
        <a:xfrm>
          <a:off x="0" y="0"/>
          <a:ext cx="0" cy="0"/>
          <a:chOff x="0" y="0"/>
          <a:chExt cx="0" cy="0"/>
        </a:xfrm>
      </p:grpSpPr>
      <p:sp>
        <p:nvSpPr>
          <p:cNvPr id="5" name="タイトル 1">
            <a:extLst>
              <a:ext uri="{FF2B5EF4-FFF2-40B4-BE49-F238E27FC236}">
                <a16:creationId xmlns:a16="http://schemas.microsoft.com/office/drawing/2014/main" id="{C272D390-4C3F-F310-EFAE-D8FF7EE5D665}"/>
              </a:ext>
            </a:extLst>
          </p:cNvPr>
          <p:cNvSpPr txBox="1">
            <a:spLocks/>
          </p:cNvSpPr>
          <p:nvPr/>
        </p:nvSpPr>
        <p:spPr>
          <a:xfrm>
            <a:off x="838200" y="833887"/>
            <a:ext cx="10515600" cy="46876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2000" dirty="0">
                <a:solidFill>
                  <a:prstClr val="black"/>
                </a:solidFill>
                <a:latin typeface="Arial" panose="020B0604020202020204" pitchFamily="34" charset="0"/>
                <a:ea typeface="Meiryo UI" panose="020B0604030504040204" pitchFamily="50" charset="-128"/>
              </a:rPr>
              <a:t>私達</a:t>
            </a:r>
            <a:r>
              <a:rPr kumimoji="1"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Meiryo UI" panose="020B0604030504040204" pitchFamily="50" charset="-128"/>
                <a:cs typeface="+mj-cs"/>
              </a:rPr>
              <a:t>は全員が病院の</a:t>
            </a:r>
            <a:r>
              <a:rPr kumimoji="1" lang="en-US" altLang="ja-JP" sz="2000" b="0" i="0" u="none" strike="noStrike" kern="1200" cap="none" spc="0" normalizeH="0" baseline="0" noProof="0" dirty="0">
                <a:ln>
                  <a:noFill/>
                </a:ln>
                <a:solidFill>
                  <a:prstClr val="black"/>
                </a:solidFill>
                <a:effectLst/>
                <a:uLnTx/>
                <a:uFillTx/>
                <a:latin typeface="Arial" panose="020B0604020202020204" pitchFamily="34" charset="0"/>
                <a:ea typeface="Meiryo UI" panose="020B0604030504040204" pitchFamily="50" charset="-128"/>
                <a:cs typeface="+mj-cs"/>
              </a:rPr>
              <a:t>MSW</a:t>
            </a:r>
            <a:r>
              <a:rPr kumimoji="1"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Meiryo UI" panose="020B0604030504040204" pitchFamily="50" charset="-128"/>
                <a:cs typeface="+mj-cs"/>
              </a:rPr>
              <a:t>経験者であることを活かした、</a:t>
            </a:r>
            <a:r>
              <a:rPr kumimoji="1" lang="ja-JP" altLang="en-US" sz="2000" b="1" i="0" u="sng" strike="noStrike" kern="1200" cap="none" spc="0" normalizeH="0" baseline="0" noProof="0" dirty="0">
                <a:ln>
                  <a:noFill/>
                </a:ln>
                <a:solidFill>
                  <a:prstClr val="black"/>
                </a:solidFill>
                <a:effectLst/>
                <a:uLnTx/>
                <a:uFillTx/>
                <a:latin typeface="Arial" panose="020B0604020202020204" pitchFamily="34" charset="0"/>
                <a:ea typeface="Meiryo UI" panose="020B0604030504040204" pitchFamily="50" charset="-128"/>
                <a:cs typeface="+mj-cs"/>
              </a:rPr>
              <a:t>きめの細かい対面でのホーム紹介サポート</a:t>
            </a:r>
            <a:r>
              <a:rPr kumimoji="1"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Meiryo UI" panose="020B0604030504040204" pitchFamily="50" charset="-128"/>
                <a:cs typeface="+mj-cs"/>
              </a:rPr>
              <a:t>が強み</a:t>
            </a:r>
          </a:p>
        </p:txBody>
      </p:sp>
      <p:sp>
        <p:nvSpPr>
          <p:cNvPr id="11" name="スライド番号プレースホルダー 2">
            <a:extLst>
              <a:ext uri="{FF2B5EF4-FFF2-40B4-BE49-F238E27FC236}">
                <a16:creationId xmlns:a16="http://schemas.microsoft.com/office/drawing/2014/main" id="{E578498A-01A7-0A8E-85FA-AEF801EE26B5}"/>
              </a:ext>
            </a:extLst>
          </p:cNvPr>
          <p:cNvSpPr>
            <a:spLocks noGrp="1"/>
          </p:cNvSpPr>
          <p:nvPr>
            <p:ph type="sldNum" sz="quarter" idx="12"/>
          </p:nvPr>
        </p:nvSpPr>
        <p:spPr>
          <a:xfrm>
            <a:off x="9918076" y="137408"/>
            <a:ext cx="811019" cy="503578"/>
          </a:xfrm>
        </p:spPr>
        <p:txBody>
          <a:bodyPr/>
          <a:lstStyle/>
          <a:p>
            <a:fld id="{6F8437D7-8EAC-460A-B519-B279D2D5786F}" type="slidenum">
              <a:rPr kumimoji="1" lang="ja-JP" altLang="en-US" smtClean="0"/>
              <a:t>3</a:t>
            </a:fld>
            <a:endParaRPr kumimoji="1" lang="ja-JP" altLang="en-US" dirty="0"/>
          </a:p>
        </p:txBody>
      </p:sp>
      <p:sp>
        <p:nvSpPr>
          <p:cNvPr id="13" name="タイトル 1">
            <a:extLst>
              <a:ext uri="{FF2B5EF4-FFF2-40B4-BE49-F238E27FC236}">
                <a16:creationId xmlns:a16="http://schemas.microsoft.com/office/drawing/2014/main" id="{A9A4F5FF-A6E9-7DD0-AD75-831E7F7FA0D1}"/>
              </a:ext>
            </a:extLst>
          </p:cNvPr>
          <p:cNvSpPr txBox="1">
            <a:spLocks/>
          </p:cNvSpPr>
          <p:nvPr/>
        </p:nvSpPr>
        <p:spPr>
          <a:xfrm>
            <a:off x="838200" y="236241"/>
            <a:ext cx="10515600" cy="4687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r>
              <a:rPr lang="ja-JP" altLang="en-US" sz="2000" dirty="0">
                <a:solidFill>
                  <a:schemeClr val="accent1"/>
                </a:solidFill>
                <a:latin typeface="Arial" panose="020B0604020202020204" pitchFamily="34" charset="0"/>
                <a:ea typeface="Meiryo UI" panose="020B0604030504040204" pitchFamily="50" charset="-128"/>
              </a:rPr>
              <a:t>対面での老人ホーム紹介における私たちの強み</a:t>
            </a:r>
          </a:p>
        </p:txBody>
      </p:sp>
      <p:grpSp>
        <p:nvGrpSpPr>
          <p:cNvPr id="14" name="グループ化 13">
            <a:extLst>
              <a:ext uri="{FF2B5EF4-FFF2-40B4-BE49-F238E27FC236}">
                <a16:creationId xmlns:a16="http://schemas.microsoft.com/office/drawing/2014/main" id="{E74664B3-897C-3588-3027-85414A3AE0FB}"/>
              </a:ext>
            </a:extLst>
          </p:cNvPr>
          <p:cNvGrpSpPr/>
          <p:nvPr/>
        </p:nvGrpSpPr>
        <p:grpSpPr>
          <a:xfrm>
            <a:off x="277090" y="1435000"/>
            <a:ext cx="4887578" cy="369332"/>
            <a:chOff x="277091" y="1435000"/>
            <a:chExt cx="5292437" cy="369332"/>
          </a:xfrm>
        </p:grpSpPr>
        <p:cxnSp>
          <p:nvCxnSpPr>
            <p:cNvPr id="15" name="直線コネクタ 14">
              <a:extLst>
                <a:ext uri="{FF2B5EF4-FFF2-40B4-BE49-F238E27FC236}">
                  <a16:creationId xmlns:a16="http://schemas.microsoft.com/office/drawing/2014/main" id="{9EB1C45A-34A4-46CB-E944-32DA6CCF6D46}"/>
                </a:ext>
              </a:extLst>
            </p:cNvPr>
            <p:cNvCxnSpPr/>
            <p:nvPr/>
          </p:nvCxnSpPr>
          <p:spPr>
            <a:xfrm>
              <a:off x="277091" y="1791855"/>
              <a:ext cx="52647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33943A6B-1538-BCE5-F576-7DE6DAAA6ED4}"/>
                </a:ext>
              </a:extLst>
            </p:cNvPr>
            <p:cNvSpPr txBox="1"/>
            <p:nvPr/>
          </p:nvSpPr>
          <p:spPr>
            <a:xfrm>
              <a:off x="349370" y="1435000"/>
              <a:ext cx="5220158"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他社と比較した私たちの強み（対面相談）</a:t>
              </a:r>
            </a:p>
          </p:txBody>
        </p:sp>
      </p:grpSp>
      <p:sp>
        <p:nvSpPr>
          <p:cNvPr id="18" name="正方形/長方形 17">
            <a:extLst>
              <a:ext uri="{FF2B5EF4-FFF2-40B4-BE49-F238E27FC236}">
                <a16:creationId xmlns:a16="http://schemas.microsoft.com/office/drawing/2014/main" id="{C555F1EA-A489-F593-725C-F0549812CA03}"/>
              </a:ext>
            </a:extLst>
          </p:cNvPr>
          <p:cNvSpPr/>
          <p:nvPr/>
        </p:nvSpPr>
        <p:spPr>
          <a:xfrm>
            <a:off x="277090" y="1884578"/>
            <a:ext cx="4887577" cy="1321426"/>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全員が</a:t>
            </a:r>
            <a:r>
              <a:rPr kumimoji="1" lang="ja-JP" altLang="en-US" b="1" u="sng" dirty="0">
                <a:solidFill>
                  <a:schemeClr val="tx1"/>
                </a:solidFill>
                <a:latin typeface="Meiryo UI" panose="020B0604030504040204" pitchFamily="50" charset="-128"/>
                <a:ea typeface="Meiryo UI" panose="020B0604030504040204" pitchFamily="50" charset="-128"/>
              </a:rPr>
              <a:t>メディカルソーシャルワーカー（</a:t>
            </a:r>
            <a:r>
              <a:rPr kumimoji="1" lang="en-US" altLang="ja-JP" b="1" u="sng" dirty="0">
                <a:solidFill>
                  <a:schemeClr val="tx1"/>
                </a:solidFill>
                <a:latin typeface="Meiryo UI" panose="020B0604030504040204" pitchFamily="50" charset="-128"/>
                <a:ea typeface="Meiryo UI" panose="020B0604030504040204" pitchFamily="50" charset="-128"/>
              </a:rPr>
              <a:t>MSW</a:t>
            </a:r>
            <a:r>
              <a:rPr kumimoji="1" lang="ja-JP" altLang="en-US" b="1" u="sng" dirty="0">
                <a:solidFill>
                  <a:schemeClr val="tx1"/>
                </a:solidFill>
                <a:latin typeface="Meiryo UI" panose="020B0604030504040204" pitchFamily="50" charset="-128"/>
                <a:ea typeface="Meiryo UI" panose="020B0604030504040204" pitchFamily="50" charset="-128"/>
              </a:rPr>
              <a:t>）</a:t>
            </a:r>
            <a:br>
              <a:rPr kumimoji="1" lang="en-US" altLang="ja-JP" b="1" u="sng" dirty="0">
                <a:solidFill>
                  <a:schemeClr val="tx1"/>
                </a:solidFill>
                <a:latin typeface="Meiryo UI" panose="020B0604030504040204" pitchFamily="50" charset="-128"/>
                <a:ea typeface="Meiryo UI" panose="020B0604030504040204" pitchFamily="50" charset="-128"/>
              </a:rPr>
            </a:br>
            <a:r>
              <a:rPr kumimoji="1" lang="ja-JP" altLang="en-US" dirty="0">
                <a:solidFill>
                  <a:schemeClr val="tx1"/>
                </a:solidFill>
                <a:latin typeface="Meiryo UI" panose="020B0604030504040204" pitchFamily="50" charset="-128"/>
                <a:ea typeface="Meiryo UI" panose="020B0604030504040204" pitchFamily="50" charset="-128"/>
              </a:rPr>
              <a:t>の</a:t>
            </a:r>
            <a:r>
              <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経験者なので、</a:t>
            </a:r>
            <a:r>
              <a:rPr kumimoji="1" lang="ja-JP" altLang="en-US" dirty="0">
                <a:solidFill>
                  <a:schemeClr val="tx1"/>
                </a:solidFill>
                <a:latin typeface="Meiryo UI" panose="020B0604030504040204" pitchFamily="50" charset="-128"/>
                <a:ea typeface="Meiryo UI" panose="020B0604030504040204" pitchFamily="50" charset="-128"/>
              </a:rPr>
              <a:t>ご</a:t>
            </a:r>
            <a:r>
              <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病状、予後等に</a:t>
            </a:r>
            <a:r>
              <a:rPr lang="ja-JP" altLang="en-US" dirty="0">
                <a:solidFill>
                  <a:schemeClr val="tx1"/>
                </a:solidFill>
                <a:latin typeface="Meiryo UI" panose="020B0604030504040204" pitchFamily="50" charset="-128"/>
                <a:ea typeface="Meiryo UI" panose="020B0604030504040204" pitchFamily="50" charset="-128"/>
              </a:rPr>
              <a:t>合わせた</a:t>
            </a:r>
            <a:br>
              <a:rPr lang="en-US" altLang="ja-JP" dirty="0">
                <a:solidFill>
                  <a:schemeClr val="tx1"/>
                </a:solidFill>
                <a:latin typeface="Meiryo UI" panose="020B0604030504040204" pitchFamily="50" charset="-128"/>
                <a:ea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rPr>
              <a:t>最適な</a:t>
            </a:r>
            <a:r>
              <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提案が</a:t>
            </a:r>
            <a:r>
              <a:rPr kumimoji="1" lang="ja-JP" altLang="en-US" dirty="0">
                <a:solidFill>
                  <a:schemeClr val="tx1"/>
                </a:solidFill>
                <a:latin typeface="Meiryo UI" panose="020B0604030504040204" pitchFamily="50" charset="-128"/>
                <a:ea typeface="Meiryo UI" panose="020B0604030504040204" pitchFamily="50" charset="-128"/>
              </a:rPr>
              <a:t>可能</a:t>
            </a:r>
          </a:p>
        </p:txBody>
      </p:sp>
      <p:sp>
        <p:nvSpPr>
          <p:cNvPr id="19" name="正方形/長方形 18">
            <a:extLst>
              <a:ext uri="{FF2B5EF4-FFF2-40B4-BE49-F238E27FC236}">
                <a16:creationId xmlns:a16="http://schemas.microsoft.com/office/drawing/2014/main" id="{953EA4D6-D6D5-D8F9-CA99-7D054D27AF67}"/>
              </a:ext>
            </a:extLst>
          </p:cNvPr>
          <p:cNvSpPr/>
          <p:nvPr/>
        </p:nvSpPr>
        <p:spPr>
          <a:xfrm>
            <a:off x="277090" y="3293632"/>
            <a:ext cx="4887577" cy="1321426"/>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dirty="0">
                <a:solidFill>
                  <a:schemeClr val="tx1"/>
                </a:solidFill>
                <a:latin typeface="Meiryo UI" panose="020B0604030504040204" pitchFamily="50" charset="-128"/>
                <a:ea typeface="Meiryo UI" panose="020B0604030504040204" pitchFamily="50" charset="-128"/>
              </a:rPr>
              <a:t>入院中の</a:t>
            </a:r>
            <a:r>
              <a:rPr lang="ja-JP" altLang="en-US" b="1" u="sng" dirty="0">
                <a:solidFill>
                  <a:schemeClr val="tx1"/>
                </a:solidFill>
                <a:latin typeface="Meiryo UI" panose="020B0604030504040204" pitchFamily="50" charset="-128"/>
                <a:ea typeface="Meiryo UI" panose="020B0604030504040204" pitchFamily="50" charset="-128"/>
              </a:rPr>
              <a:t>患者様ご本人に直接お会いし</a:t>
            </a:r>
            <a:r>
              <a:rPr lang="ja-JP" altLang="en-US" dirty="0">
                <a:solidFill>
                  <a:schemeClr val="tx1"/>
                </a:solidFill>
                <a:latin typeface="Meiryo UI" panose="020B0604030504040204" pitchFamily="50" charset="-128"/>
                <a:ea typeface="Meiryo UI" panose="020B0604030504040204" pitchFamily="50" charset="-128"/>
              </a:rPr>
              <a:t>、</a:t>
            </a:r>
            <a:br>
              <a:rPr lang="en-US" altLang="ja-JP" dirty="0">
                <a:solidFill>
                  <a:schemeClr val="tx1"/>
                </a:solidFill>
                <a:latin typeface="Meiryo UI" panose="020B0604030504040204" pitchFamily="50" charset="-128"/>
                <a:ea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rPr>
              <a:t>病状やご希望を直接ヒアリング可能</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2DA59F69-B637-03B3-1EE7-D9DDCF0294A4}"/>
              </a:ext>
            </a:extLst>
          </p:cNvPr>
          <p:cNvSpPr/>
          <p:nvPr/>
        </p:nvSpPr>
        <p:spPr>
          <a:xfrm>
            <a:off x="277090" y="4702687"/>
            <a:ext cx="4887577" cy="1321426"/>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lvl="0" algn="ctr"/>
            <a:r>
              <a:rPr lang="ja-JP" altLang="en-US" dirty="0">
                <a:solidFill>
                  <a:schemeClr val="tx1"/>
                </a:solidFill>
                <a:latin typeface="Meiryo UI" panose="020B0604030504040204" pitchFamily="50" charset="-128"/>
                <a:ea typeface="Meiryo UI" panose="020B0604030504040204" pitchFamily="50" charset="-128"/>
              </a:rPr>
              <a:t>必要なタイミングで当該分野に強い専門職</a:t>
            </a:r>
            <a:br>
              <a:rPr lang="en-US" altLang="ja-JP" dirty="0">
                <a:solidFill>
                  <a:schemeClr val="tx1"/>
                </a:solidFill>
                <a:latin typeface="Meiryo UI" panose="020B0604030504040204" pitchFamily="50" charset="-128"/>
                <a:ea typeface="Meiryo UI" panose="020B0604030504040204" pitchFamily="50" charset="-128"/>
              </a:rPr>
            </a:br>
            <a:r>
              <a:rPr lang="ja-JP" altLang="en-US" b="1" u="sng" dirty="0">
                <a:solidFill>
                  <a:schemeClr val="tx1"/>
                </a:solidFill>
                <a:latin typeface="Meiryo UI" panose="020B0604030504040204" pitchFamily="50" charset="-128"/>
                <a:ea typeface="Meiryo UI" panose="020B0604030504040204" pitchFamily="50" charset="-128"/>
              </a:rPr>
              <a:t>（高齢分野に強い</a:t>
            </a:r>
            <a:r>
              <a:rPr lang="en-US" altLang="ja-JP" b="1" u="sng" dirty="0">
                <a:solidFill>
                  <a:schemeClr val="tx1"/>
                </a:solidFill>
                <a:latin typeface="Meiryo UI" panose="020B0604030504040204" pitchFamily="50" charset="-128"/>
                <a:ea typeface="Meiryo UI" panose="020B0604030504040204" pitchFamily="50" charset="-128"/>
              </a:rPr>
              <a:t>/</a:t>
            </a:r>
            <a:r>
              <a:rPr lang="ja-JP" altLang="en-US" b="1" u="sng" dirty="0">
                <a:solidFill>
                  <a:schemeClr val="tx1"/>
                </a:solidFill>
                <a:latin typeface="Meiryo UI" panose="020B0604030504040204" pitchFamily="50" charset="-128"/>
                <a:ea typeface="Meiryo UI" panose="020B0604030504040204" pitchFamily="50" charset="-128"/>
              </a:rPr>
              <a:t>精神保健福祉士の弁護士、</a:t>
            </a:r>
            <a:br>
              <a:rPr lang="en-US" altLang="ja-JP" b="1" u="sng" dirty="0">
                <a:solidFill>
                  <a:schemeClr val="tx1"/>
                </a:solidFill>
                <a:latin typeface="Meiryo UI" panose="020B0604030504040204" pitchFamily="50" charset="-128"/>
                <a:ea typeface="Meiryo UI" panose="020B0604030504040204" pitchFamily="50" charset="-128"/>
              </a:rPr>
            </a:br>
            <a:r>
              <a:rPr lang="ja-JP" altLang="en-US" b="1" u="sng" dirty="0">
                <a:solidFill>
                  <a:schemeClr val="tx1"/>
                </a:solidFill>
                <a:latin typeface="Meiryo UI" panose="020B0604030504040204" pitchFamily="50" charset="-128"/>
                <a:ea typeface="Meiryo UI" panose="020B0604030504040204" pitchFamily="50" charset="-128"/>
              </a:rPr>
              <a:t>社会福祉士、不動産事業者等）</a:t>
            </a:r>
            <a:r>
              <a:rPr lang="ja-JP" altLang="en-US" dirty="0">
                <a:solidFill>
                  <a:schemeClr val="tx1"/>
                </a:solidFill>
                <a:latin typeface="Meiryo UI" panose="020B0604030504040204" pitchFamily="50" charset="-128"/>
                <a:ea typeface="Meiryo UI" panose="020B0604030504040204" pitchFamily="50" charset="-128"/>
              </a:rPr>
              <a:t>をご紹介可能</a:t>
            </a:r>
            <a:endParaRPr kumimoji="1" lang="en-US" altLang="ja-JP"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2" name="二等辺三角形 21">
            <a:extLst>
              <a:ext uri="{FF2B5EF4-FFF2-40B4-BE49-F238E27FC236}">
                <a16:creationId xmlns:a16="http://schemas.microsoft.com/office/drawing/2014/main" id="{606D2E8C-BB70-F523-CC0F-39A0AE07ADF5}"/>
              </a:ext>
            </a:extLst>
          </p:cNvPr>
          <p:cNvSpPr/>
          <p:nvPr/>
        </p:nvSpPr>
        <p:spPr>
          <a:xfrm rot="5400000">
            <a:off x="4063243" y="3899907"/>
            <a:ext cx="2715639" cy="21134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grpSp>
        <p:nvGrpSpPr>
          <p:cNvPr id="23" name="グループ化 22">
            <a:extLst>
              <a:ext uri="{FF2B5EF4-FFF2-40B4-BE49-F238E27FC236}">
                <a16:creationId xmlns:a16="http://schemas.microsoft.com/office/drawing/2014/main" id="{7B2BEC58-96A3-B19D-DF14-E126A77FCD98}"/>
              </a:ext>
            </a:extLst>
          </p:cNvPr>
          <p:cNvGrpSpPr/>
          <p:nvPr/>
        </p:nvGrpSpPr>
        <p:grpSpPr>
          <a:xfrm>
            <a:off x="5579942" y="1435000"/>
            <a:ext cx="6163325" cy="369332"/>
            <a:chOff x="277091" y="1435000"/>
            <a:chExt cx="5292436" cy="369332"/>
          </a:xfrm>
        </p:grpSpPr>
        <p:cxnSp>
          <p:nvCxnSpPr>
            <p:cNvPr id="24" name="直線コネクタ 23">
              <a:extLst>
                <a:ext uri="{FF2B5EF4-FFF2-40B4-BE49-F238E27FC236}">
                  <a16:creationId xmlns:a16="http://schemas.microsoft.com/office/drawing/2014/main" id="{749895E3-04C7-9427-2BB7-9849AC15967D}"/>
                </a:ext>
              </a:extLst>
            </p:cNvPr>
            <p:cNvCxnSpPr/>
            <p:nvPr/>
          </p:nvCxnSpPr>
          <p:spPr>
            <a:xfrm>
              <a:off x="277091" y="1791855"/>
              <a:ext cx="52647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475F0D0C-C216-76E9-E4B1-DB4AD69E5BE7}"/>
                </a:ext>
              </a:extLst>
            </p:cNvPr>
            <p:cNvSpPr txBox="1"/>
            <p:nvPr/>
          </p:nvSpPr>
          <p:spPr>
            <a:xfrm>
              <a:off x="349369" y="1435000"/>
              <a:ext cx="5220158"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強みを活かしたホーム紹介事例</a:t>
              </a:r>
            </a:p>
          </p:txBody>
        </p:sp>
      </p:grpSp>
      <p:sp>
        <p:nvSpPr>
          <p:cNvPr id="26" name="正方形/長方形 25">
            <a:extLst>
              <a:ext uri="{FF2B5EF4-FFF2-40B4-BE49-F238E27FC236}">
                <a16:creationId xmlns:a16="http://schemas.microsoft.com/office/drawing/2014/main" id="{1AFF85FC-3F10-6A74-F20A-6A4583CDCAB1}"/>
              </a:ext>
            </a:extLst>
          </p:cNvPr>
          <p:cNvSpPr/>
          <p:nvPr/>
        </p:nvSpPr>
        <p:spPr>
          <a:xfrm>
            <a:off x="5664115" y="1884578"/>
            <a:ext cx="1208324" cy="1840400"/>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ケース概要</a:t>
            </a:r>
          </a:p>
        </p:txBody>
      </p:sp>
      <p:sp>
        <p:nvSpPr>
          <p:cNvPr id="28" name="正方形/長方形 27">
            <a:extLst>
              <a:ext uri="{FF2B5EF4-FFF2-40B4-BE49-F238E27FC236}">
                <a16:creationId xmlns:a16="http://schemas.microsoft.com/office/drawing/2014/main" id="{375B18E7-EA2E-7977-DFB7-06B3A9D9CEC9}"/>
              </a:ext>
            </a:extLst>
          </p:cNvPr>
          <p:cNvSpPr/>
          <p:nvPr/>
        </p:nvSpPr>
        <p:spPr>
          <a:xfrm>
            <a:off x="6872439" y="1884578"/>
            <a:ext cx="4838559" cy="1840400"/>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ご家族の状況</a:t>
            </a:r>
            <a:endParaRPr kumimoji="1" lang="en-US" altLang="ja-JP" dirty="0">
              <a:solidFill>
                <a:schemeClr val="tx1"/>
              </a:solidFill>
              <a:latin typeface="Meiryo UI" panose="020B0604030504040204" pitchFamily="50" charset="-128"/>
              <a:ea typeface="Meiryo UI" panose="020B0604030504040204" pitchFamily="50" charset="-128"/>
            </a:endParaRPr>
          </a:p>
          <a:p>
            <a:pPr marL="625475" indent="-285750">
              <a:spcBef>
                <a:spcPts val="300"/>
              </a:spcBef>
              <a:buFont typeface="Wingdings" panose="05000000000000000000" pitchFamily="2" charset="2"/>
              <a:buChar char="Ø"/>
            </a:pPr>
            <a:r>
              <a:rPr kumimoji="1" lang="ja-JP" altLang="en-US" dirty="0">
                <a:solidFill>
                  <a:schemeClr val="tx1"/>
                </a:solidFill>
                <a:latin typeface="Meiryo UI" panose="020B0604030504040204" pitchFamily="50" charset="-128"/>
                <a:ea typeface="Meiryo UI" panose="020B0604030504040204" pitchFamily="50" charset="-128"/>
              </a:rPr>
              <a:t>患者様</a:t>
            </a:r>
            <a:r>
              <a:rPr kumimoji="1" lang="en-US" altLang="ja-JP" dirty="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：子宮頸がん治療中・介護認定無</a:t>
            </a:r>
            <a:endParaRPr kumimoji="1" lang="en-US" altLang="ja-JP" dirty="0">
              <a:solidFill>
                <a:schemeClr val="tx1"/>
              </a:solidFill>
              <a:latin typeface="Meiryo UI" panose="020B0604030504040204" pitchFamily="50" charset="-128"/>
              <a:ea typeface="Meiryo UI" panose="020B0604030504040204" pitchFamily="50" charset="-128"/>
            </a:endParaRPr>
          </a:p>
          <a:p>
            <a:pPr marL="625475" indent="-285750">
              <a:spcBef>
                <a:spcPts val="300"/>
              </a:spcBef>
              <a:buFont typeface="Wingdings" panose="05000000000000000000" pitchFamily="2" charset="2"/>
              <a:buChar char="Ø"/>
            </a:pPr>
            <a:r>
              <a:rPr kumimoji="1" lang="ja-JP" altLang="en-US" dirty="0">
                <a:solidFill>
                  <a:schemeClr val="tx1"/>
                </a:solidFill>
                <a:latin typeface="Meiryo UI" panose="020B0604030504040204" pitchFamily="50" charset="-128"/>
                <a:ea typeface="Meiryo UI" panose="020B0604030504040204" pitchFamily="50" charset="-128"/>
              </a:rPr>
              <a:t>お母様</a:t>
            </a:r>
            <a:r>
              <a:rPr kumimoji="1" lang="en-US" altLang="ja-JP" dirty="0">
                <a:solidFill>
                  <a:schemeClr val="tx1"/>
                </a:solidFill>
                <a:latin typeface="Meiryo UI" panose="020B0604030504040204" pitchFamily="50" charset="-128"/>
                <a:ea typeface="Meiryo UI" panose="020B0604030504040204" pitchFamily="50" charset="-128"/>
              </a:rPr>
              <a:t>	</a:t>
            </a:r>
            <a:r>
              <a:rPr kumimoji="1" lang="ja-JP" altLang="en-US" dirty="0">
                <a:solidFill>
                  <a:schemeClr val="tx1"/>
                </a:solidFill>
                <a:latin typeface="Meiryo UI" panose="020B0604030504040204" pitchFamily="50" charset="-128"/>
                <a:ea typeface="Meiryo UI" panose="020B0604030504040204" pitchFamily="50" charset="-128"/>
              </a:rPr>
              <a:t>：認知症、要介護</a:t>
            </a:r>
            <a:r>
              <a:rPr kumimoji="1" lang="en-US" altLang="ja-JP" dirty="0">
                <a:solidFill>
                  <a:schemeClr val="tx1"/>
                </a:solidFill>
                <a:latin typeface="Meiryo UI" panose="020B0604030504040204" pitchFamily="50" charset="-128"/>
                <a:ea typeface="Meiryo UI" panose="020B0604030504040204" pitchFamily="50" charset="-128"/>
              </a:rPr>
              <a:t>1</a:t>
            </a:r>
          </a:p>
          <a:p>
            <a:pPr marL="285750" indent="-285750">
              <a:spcBef>
                <a:spcPts val="300"/>
              </a:spcBef>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ご相談の概要</a:t>
            </a:r>
          </a:p>
          <a:p>
            <a:pPr marL="625475" indent="-285750">
              <a:spcBef>
                <a:spcPts val="300"/>
              </a:spcBef>
              <a:buFont typeface="Wingdings" panose="05000000000000000000" pitchFamily="2" charset="2"/>
              <a:buChar char="Ø"/>
            </a:pPr>
            <a:r>
              <a:rPr lang="ja-JP" altLang="en-US" sz="1800" dirty="0">
                <a:solidFill>
                  <a:schemeClr val="tx1"/>
                </a:solidFill>
                <a:latin typeface="Meiryo UI" panose="020B0604030504040204" pitchFamily="50" charset="-128"/>
                <a:ea typeface="Meiryo UI" panose="020B0604030504040204" pitchFamily="50" charset="-128"/>
              </a:rPr>
              <a:t>ご本人のがんの進行に伴い、高齢のお母様と</a:t>
            </a:r>
            <a:r>
              <a:rPr lang="en-US" altLang="ja-JP" sz="1800" dirty="0">
                <a:solidFill>
                  <a:schemeClr val="tx1"/>
                </a:solidFill>
                <a:latin typeface="Meiryo UI" panose="020B0604030504040204" pitchFamily="50" charset="-128"/>
                <a:ea typeface="Meiryo UI" panose="020B0604030504040204" pitchFamily="50" charset="-128"/>
              </a:rPr>
              <a:t>2</a:t>
            </a:r>
            <a:r>
              <a:rPr lang="ja-JP" altLang="en-US" sz="1800" dirty="0">
                <a:solidFill>
                  <a:schemeClr val="tx1"/>
                </a:solidFill>
                <a:latin typeface="Meiryo UI" panose="020B0604030504040204" pitchFamily="50" charset="-128"/>
                <a:ea typeface="Meiryo UI" panose="020B0604030504040204" pitchFamily="50" charset="-128"/>
              </a:rPr>
              <a:t>人暮らしの今後が心配</a:t>
            </a:r>
            <a:endParaRPr lang="en-US" altLang="ja-JP" sz="1800" dirty="0">
              <a:solidFill>
                <a:schemeClr val="tx1"/>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8EB5B754-1417-614A-B865-C8F9094D0292}"/>
              </a:ext>
            </a:extLst>
          </p:cNvPr>
          <p:cNvSpPr/>
          <p:nvPr/>
        </p:nvSpPr>
        <p:spPr>
          <a:xfrm>
            <a:off x="5664115" y="3805224"/>
            <a:ext cx="1208324" cy="2218889"/>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ご入居までの流れ</a:t>
            </a:r>
            <a:endParaRPr kumimoji="1" lang="en-US" altLang="ja-JP" dirty="0">
              <a:latin typeface="Meiryo UI" panose="020B0604030504040204" pitchFamily="50" charset="-128"/>
              <a:ea typeface="Meiryo UI" panose="020B0604030504040204" pitchFamily="50" charset="-128"/>
            </a:endParaRPr>
          </a:p>
          <a:p>
            <a:pPr algn="ctr"/>
            <a:endParaRPr kumimoji="1" lang="en-US" altLang="ja-JP" dirty="0">
              <a:latin typeface="Meiryo UI" panose="020B0604030504040204" pitchFamily="50" charset="-128"/>
              <a:ea typeface="Meiryo UI" panose="020B0604030504040204" pitchFamily="50" charset="-128"/>
            </a:endParaRPr>
          </a:p>
          <a:p>
            <a:pPr algn="ctr"/>
            <a:r>
              <a:rPr lang="ja-JP" altLang="en-US" sz="1400" dirty="0">
                <a:solidFill>
                  <a:schemeClr val="bg1"/>
                </a:solidFill>
                <a:latin typeface="Meiryo UI" panose="020B0604030504040204" pitchFamily="50" charset="-128"/>
                <a:ea typeface="Meiryo UI" panose="020B0604030504040204" pitchFamily="50" charset="-128"/>
              </a:rPr>
              <a:t>病院</a:t>
            </a:r>
            <a:r>
              <a:rPr lang="en-US" altLang="ja-JP" sz="1400" dirty="0">
                <a:solidFill>
                  <a:schemeClr val="bg1"/>
                </a:solidFill>
                <a:latin typeface="Meiryo UI" panose="020B0604030504040204" pitchFamily="50" charset="-128"/>
                <a:ea typeface="Meiryo UI" panose="020B0604030504040204" pitchFamily="50" charset="-128"/>
              </a:rPr>
              <a:t>MSW</a:t>
            </a:r>
            <a:br>
              <a:rPr lang="en-US" altLang="ja-JP" sz="1400" dirty="0">
                <a:solidFill>
                  <a:schemeClr val="bg1"/>
                </a:solidFill>
                <a:latin typeface="Meiryo UI" panose="020B0604030504040204" pitchFamily="50" charset="-128"/>
                <a:ea typeface="Meiryo UI" panose="020B0604030504040204" pitchFamily="50" charset="-128"/>
              </a:rPr>
            </a:br>
            <a:r>
              <a:rPr lang="ja-JP" altLang="en-US" sz="1400" dirty="0">
                <a:solidFill>
                  <a:schemeClr val="bg1"/>
                </a:solidFill>
                <a:latin typeface="Meiryo UI" panose="020B0604030504040204" pitchFamily="50" charset="-128"/>
                <a:ea typeface="Meiryo UI" panose="020B0604030504040204" pitchFamily="50" charset="-128"/>
              </a:rPr>
              <a:t>より弊社の</a:t>
            </a:r>
            <a:br>
              <a:rPr lang="en-US" altLang="ja-JP" sz="1400" dirty="0">
                <a:solidFill>
                  <a:schemeClr val="bg1"/>
                </a:solidFill>
                <a:latin typeface="Meiryo UI" panose="020B0604030504040204" pitchFamily="50" charset="-128"/>
                <a:ea typeface="Meiryo UI" panose="020B0604030504040204" pitchFamily="50" charset="-128"/>
              </a:rPr>
            </a:br>
            <a:r>
              <a:rPr lang="ja-JP" altLang="en-US" sz="1400" dirty="0">
                <a:solidFill>
                  <a:schemeClr val="bg1"/>
                </a:solidFill>
                <a:latin typeface="Meiryo UI" panose="020B0604030504040204" pitchFamily="50" charset="-128"/>
                <a:ea typeface="Meiryo UI" panose="020B0604030504040204" pitchFamily="50" charset="-128"/>
              </a:rPr>
              <a:t>紹介・弊社</a:t>
            </a:r>
            <a:br>
              <a:rPr lang="en-US" altLang="ja-JP" sz="1400" dirty="0">
                <a:solidFill>
                  <a:schemeClr val="bg1"/>
                </a:solidFill>
                <a:latin typeface="Meiryo UI" panose="020B0604030504040204" pitchFamily="50" charset="-128"/>
                <a:ea typeface="Meiryo UI" panose="020B0604030504040204" pitchFamily="50" charset="-128"/>
              </a:rPr>
            </a:br>
            <a:r>
              <a:rPr lang="ja-JP" altLang="en-US" sz="1400" dirty="0">
                <a:solidFill>
                  <a:schemeClr val="bg1"/>
                </a:solidFill>
                <a:latin typeface="Meiryo UI" panose="020B0604030504040204" pitchFamily="50" charset="-128"/>
                <a:ea typeface="Meiryo UI" panose="020B0604030504040204" pitchFamily="50" charset="-128"/>
              </a:rPr>
              <a:t>サポート開始</a:t>
            </a:r>
            <a:endParaRPr lang="en-US" altLang="ja-JP" sz="1400" dirty="0">
              <a:solidFill>
                <a:schemeClr val="bg1"/>
              </a:solidFill>
              <a:latin typeface="Meiryo UI" panose="020B0604030504040204" pitchFamily="50" charset="-128"/>
              <a:ea typeface="Meiryo UI" panose="020B0604030504040204" pitchFamily="50" charset="-128"/>
            </a:endParaRPr>
          </a:p>
          <a:p>
            <a:pPr algn="ctr"/>
            <a:endParaRPr kumimoji="1" lang="ja-JP" altLang="en-US" dirty="0">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A4327B23-96B7-1A31-561E-10C0BEB9D345}"/>
              </a:ext>
            </a:extLst>
          </p:cNvPr>
          <p:cNvSpPr/>
          <p:nvPr/>
        </p:nvSpPr>
        <p:spPr>
          <a:xfrm>
            <a:off x="6872439" y="3805224"/>
            <a:ext cx="4838559" cy="2218889"/>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spcBef>
                <a:spcPts val="200"/>
              </a:spcBef>
              <a:buFont typeface="+mj-ea"/>
              <a:buAutoNum type="circleNumDbPlain"/>
            </a:pPr>
            <a:r>
              <a:rPr lang="ja-JP" altLang="en-US" sz="1800" dirty="0">
                <a:solidFill>
                  <a:schemeClr val="tx1"/>
                </a:solidFill>
                <a:latin typeface="Meiryo UI" panose="020B0604030504040204" pitchFamily="50" charset="-128"/>
                <a:ea typeface="Meiryo UI" panose="020B0604030504040204" pitchFamily="50" charset="-128"/>
              </a:rPr>
              <a:t>自宅訪問をし、自宅がごみ屋敷になっている事を確認、現状の生活状況を医師、</a:t>
            </a:r>
            <a:r>
              <a:rPr lang="en-US" altLang="ja-JP" sz="1800" dirty="0">
                <a:solidFill>
                  <a:schemeClr val="tx1"/>
                </a:solidFill>
                <a:latin typeface="Meiryo UI" panose="020B0604030504040204" pitchFamily="50" charset="-128"/>
                <a:ea typeface="Meiryo UI" panose="020B0604030504040204" pitchFamily="50" charset="-128"/>
              </a:rPr>
              <a:t>MSW</a:t>
            </a:r>
            <a:r>
              <a:rPr lang="ja-JP" altLang="en-US" sz="1800" dirty="0">
                <a:solidFill>
                  <a:schemeClr val="tx1"/>
                </a:solidFill>
                <a:latin typeface="Meiryo UI" panose="020B0604030504040204" pitchFamily="50" charset="-128"/>
                <a:ea typeface="Meiryo UI" panose="020B0604030504040204" pitchFamily="50" charset="-128"/>
              </a:rPr>
              <a:t>と共有</a:t>
            </a:r>
            <a:endParaRPr lang="en-US" altLang="ja-JP" sz="1800" dirty="0">
              <a:solidFill>
                <a:schemeClr val="tx1"/>
              </a:solidFill>
              <a:latin typeface="Meiryo UI" panose="020B0604030504040204" pitchFamily="50" charset="-128"/>
              <a:ea typeface="Meiryo UI" panose="020B0604030504040204" pitchFamily="50" charset="-128"/>
            </a:endParaRPr>
          </a:p>
          <a:p>
            <a:pPr marL="342900" indent="-342900">
              <a:spcBef>
                <a:spcPts val="200"/>
              </a:spcBef>
              <a:buFont typeface="+mj-ea"/>
              <a:buAutoNum type="circleNumDbPlain"/>
            </a:pPr>
            <a:r>
              <a:rPr lang="ja-JP" altLang="en-US" sz="1800" dirty="0">
                <a:solidFill>
                  <a:schemeClr val="tx1"/>
                </a:solidFill>
                <a:latin typeface="Meiryo UI" panose="020B0604030504040204" pitchFamily="50" charset="-128"/>
                <a:ea typeface="Meiryo UI" panose="020B0604030504040204" pitchFamily="50" charset="-128"/>
              </a:rPr>
              <a:t>受診同行で医師と話した内容</a:t>
            </a:r>
            <a:r>
              <a:rPr lang="ja-JP" altLang="en-US" dirty="0">
                <a:solidFill>
                  <a:schemeClr val="tx1"/>
                </a:solidFill>
                <a:latin typeface="Meiryo UI" panose="020B0604030504040204" pitchFamily="50" charset="-128"/>
                <a:ea typeface="Meiryo UI" panose="020B0604030504040204" pitchFamily="50" charset="-128"/>
              </a:rPr>
              <a:t>から予後予測、今後の治療方針を鑑み、治療継続可能な</a:t>
            </a:r>
            <a:br>
              <a:rPr lang="en-US" altLang="ja-JP" dirty="0">
                <a:solidFill>
                  <a:schemeClr val="tx1"/>
                </a:solidFill>
                <a:latin typeface="Meiryo UI" panose="020B0604030504040204" pitchFamily="50" charset="-128"/>
                <a:ea typeface="Meiryo UI" panose="020B0604030504040204" pitchFamily="50" charset="-128"/>
              </a:rPr>
            </a:br>
            <a:r>
              <a:rPr lang="ja-JP" altLang="en-US" dirty="0">
                <a:solidFill>
                  <a:schemeClr val="tx1"/>
                </a:solidFill>
                <a:latin typeface="Meiryo UI" panose="020B0604030504040204" pitchFamily="50" charset="-128"/>
                <a:ea typeface="Meiryo UI" panose="020B0604030504040204" pitchFamily="50" charset="-128"/>
              </a:rPr>
              <a:t>ホームを提案</a:t>
            </a:r>
            <a:endParaRPr lang="en-US" altLang="ja-JP" dirty="0">
              <a:solidFill>
                <a:schemeClr val="tx1"/>
              </a:solidFill>
              <a:latin typeface="Meiryo UI" panose="020B0604030504040204" pitchFamily="50" charset="-128"/>
              <a:ea typeface="Meiryo UI" panose="020B0604030504040204" pitchFamily="50" charset="-128"/>
            </a:endParaRPr>
          </a:p>
          <a:p>
            <a:pPr marL="342900" indent="-342900">
              <a:spcBef>
                <a:spcPts val="200"/>
              </a:spcBef>
              <a:buFont typeface="+mj-ea"/>
              <a:buAutoNum type="circleNumDbPlain"/>
            </a:pPr>
            <a:r>
              <a:rPr lang="ja-JP" altLang="en-US" sz="1800" dirty="0">
                <a:solidFill>
                  <a:schemeClr val="tx1"/>
                </a:solidFill>
                <a:latin typeface="Meiryo UI" panose="020B0604030504040204" pitchFamily="50" charset="-128"/>
                <a:ea typeface="Meiryo UI" panose="020B0604030504040204" pitchFamily="50" charset="-128"/>
              </a:rPr>
              <a:t>入居時、保証人が必要だった為、相続、遺言書作成、死後事務まで対応可能な、高齢分野を得意とする弁護士を紹介</a:t>
            </a:r>
            <a:endParaRPr lang="en-US" altLang="ja-JP" sz="1800" dirty="0">
              <a:solidFill>
                <a:schemeClr val="tx1"/>
              </a:solidFill>
              <a:latin typeface="Meiryo UI" panose="020B0604030504040204" pitchFamily="50" charset="-128"/>
              <a:ea typeface="Meiryo UI" panose="020B0604030504040204" pitchFamily="50" charset="-128"/>
            </a:endParaRPr>
          </a:p>
        </p:txBody>
      </p:sp>
      <p:sp>
        <p:nvSpPr>
          <p:cNvPr id="33" name="楕円 32">
            <a:extLst>
              <a:ext uri="{FF2B5EF4-FFF2-40B4-BE49-F238E27FC236}">
                <a16:creationId xmlns:a16="http://schemas.microsoft.com/office/drawing/2014/main" id="{4D4AC5AF-D75E-DB68-38FE-5C6AB1463965}"/>
              </a:ext>
            </a:extLst>
          </p:cNvPr>
          <p:cNvSpPr/>
          <p:nvPr/>
        </p:nvSpPr>
        <p:spPr>
          <a:xfrm>
            <a:off x="295674" y="1907835"/>
            <a:ext cx="327365" cy="327365"/>
          </a:xfrm>
          <a:prstGeom prst="ellipse">
            <a:avLst/>
          </a:prstGeom>
          <a:solidFill>
            <a:schemeClr val="accent1"/>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latin typeface="Meiryo UI" panose="020B0604030504040204" pitchFamily="50" charset="-128"/>
                <a:ea typeface="Meiryo UI" panose="020B0604030504040204" pitchFamily="50" charset="-128"/>
              </a:rPr>
              <a:t>1</a:t>
            </a:r>
            <a:endParaRPr kumimoji="1" lang="ja-JP" altLang="en-US" sz="1600" dirty="0">
              <a:latin typeface="Meiryo UI" panose="020B0604030504040204" pitchFamily="50" charset="-128"/>
              <a:ea typeface="Meiryo UI" panose="020B0604030504040204" pitchFamily="50" charset="-128"/>
            </a:endParaRPr>
          </a:p>
        </p:txBody>
      </p:sp>
      <p:sp>
        <p:nvSpPr>
          <p:cNvPr id="35" name="楕円 34">
            <a:extLst>
              <a:ext uri="{FF2B5EF4-FFF2-40B4-BE49-F238E27FC236}">
                <a16:creationId xmlns:a16="http://schemas.microsoft.com/office/drawing/2014/main" id="{AF843C94-A281-7E96-C0ED-6E78D0B1C12F}"/>
              </a:ext>
            </a:extLst>
          </p:cNvPr>
          <p:cNvSpPr/>
          <p:nvPr/>
        </p:nvSpPr>
        <p:spPr>
          <a:xfrm>
            <a:off x="295674" y="3319423"/>
            <a:ext cx="327365" cy="327365"/>
          </a:xfrm>
          <a:prstGeom prst="ellipse">
            <a:avLst/>
          </a:prstGeom>
          <a:solidFill>
            <a:schemeClr val="accent1"/>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latin typeface="Meiryo UI" panose="020B0604030504040204" pitchFamily="50" charset="-128"/>
                <a:ea typeface="Meiryo UI" panose="020B0604030504040204" pitchFamily="50" charset="-128"/>
              </a:rPr>
              <a:t>2</a:t>
            </a:r>
            <a:endParaRPr kumimoji="1" lang="ja-JP" altLang="en-US" sz="1600" dirty="0">
              <a:latin typeface="Meiryo UI" panose="020B0604030504040204" pitchFamily="50" charset="-128"/>
              <a:ea typeface="Meiryo UI" panose="020B0604030504040204" pitchFamily="50" charset="-128"/>
            </a:endParaRPr>
          </a:p>
        </p:txBody>
      </p:sp>
      <p:sp>
        <p:nvSpPr>
          <p:cNvPr id="36" name="楕円 35">
            <a:extLst>
              <a:ext uri="{FF2B5EF4-FFF2-40B4-BE49-F238E27FC236}">
                <a16:creationId xmlns:a16="http://schemas.microsoft.com/office/drawing/2014/main" id="{A493DF4C-16DE-26BB-D6F7-196EF0F762CF}"/>
              </a:ext>
            </a:extLst>
          </p:cNvPr>
          <p:cNvSpPr/>
          <p:nvPr/>
        </p:nvSpPr>
        <p:spPr>
          <a:xfrm>
            <a:off x="295674" y="4752777"/>
            <a:ext cx="327365" cy="327365"/>
          </a:xfrm>
          <a:prstGeom prst="ellipse">
            <a:avLst/>
          </a:prstGeom>
          <a:solidFill>
            <a:schemeClr val="accent1"/>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latin typeface="Meiryo UI" panose="020B0604030504040204" pitchFamily="50" charset="-128"/>
                <a:ea typeface="Meiryo UI" panose="020B0604030504040204" pitchFamily="50" charset="-128"/>
              </a:rPr>
              <a:t>3</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3548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40BBE-873D-EFCF-4C7F-479A79FDC8B0}"/>
            </a:ext>
          </a:extLst>
        </p:cNvPr>
        <p:cNvGrpSpPr/>
        <p:nvPr/>
      </p:nvGrpSpPr>
      <p:grpSpPr>
        <a:xfrm>
          <a:off x="0" y="0"/>
          <a:ext cx="0" cy="0"/>
          <a:chOff x="0" y="0"/>
          <a:chExt cx="0" cy="0"/>
        </a:xfrm>
      </p:grpSpPr>
      <p:sp>
        <p:nvSpPr>
          <p:cNvPr id="5" name="タイトル 1">
            <a:extLst>
              <a:ext uri="{FF2B5EF4-FFF2-40B4-BE49-F238E27FC236}">
                <a16:creationId xmlns:a16="http://schemas.microsoft.com/office/drawing/2014/main" id="{3A5EA182-FAE4-AD60-1139-99DA429C87A7}"/>
              </a:ext>
            </a:extLst>
          </p:cNvPr>
          <p:cNvSpPr txBox="1">
            <a:spLocks/>
          </p:cNvSpPr>
          <p:nvPr/>
        </p:nvSpPr>
        <p:spPr>
          <a:xfrm>
            <a:off x="838200" y="833887"/>
            <a:ext cx="10515600" cy="58863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Meiryo UI" panose="020B0604030504040204" pitchFamily="50" charset="-128"/>
                <a:cs typeface="+mj-cs"/>
              </a:rPr>
              <a:t>プライベートソーシャルワーカーとして</a:t>
            </a:r>
            <a:r>
              <a:rPr lang="ja-JP" altLang="en-US" sz="2000" dirty="0">
                <a:solidFill>
                  <a:prstClr val="black"/>
                </a:solidFill>
                <a:latin typeface="Arial" panose="020B0604020202020204" pitchFamily="34" charset="0"/>
                <a:ea typeface="Meiryo UI" panose="020B0604030504040204" pitchFamily="50" charset="-128"/>
              </a:rPr>
              <a:t>医師</a:t>
            </a:r>
            <a:r>
              <a:rPr kumimoji="1"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Meiryo UI" panose="020B0604030504040204" pitchFamily="50" charset="-128"/>
                <a:cs typeface="+mj-cs"/>
              </a:rPr>
              <a:t>の説明のサポート、所持品の処理のお手伝い、家族には頼み辛いけど誰かに手伝って欲しい作業等</a:t>
            </a:r>
            <a:r>
              <a:rPr lang="ja-JP" altLang="en-US" sz="2000" dirty="0">
                <a:solidFill>
                  <a:prstClr val="black"/>
                </a:solidFill>
                <a:latin typeface="Arial" panose="020B0604020202020204" pitchFamily="34" charset="0"/>
                <a:ea typeface="Meiryo UI" panose="020B0604030504040204" pitchFamily="50" charset="-128"/>
              </a:rPr>
              <a:t>のサービスが</a:t>
            </a:r>
            <a:r>
              <a:rPr kumimoji="1"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Meiryo UI" panose="020B0604030504040204" pitchFamily="50" charset="-128"/>
                <a:cs typeface="+mj-cs"/>
              </a:rPr>
              <a:t>可能です</a:t>
            </a:r>
          </a:p>
        </p:txBody>
      </p:sp>
      <p:sp>
        <p:nvSpPr>
          <p:cNvPr id="11" name="スライド番号プレースホルダー 2">
            <a:extLst>
              <a:ext uri="{FF2B5EF4-FFF2-40B4-BE49-F238E27FC236}">
                <a16:creationId xmlns:a16="http://schemas.microsoft.com/office/drawing/2014/main" id="{3F80F67D-3CD1-354D-9815-4E9E5D6288FA}"/>
              </a:ext>
            </a:extLst>
          </p:cNvPr>
          <p:cNvSpPr>
            <a:spLocks noGrp="1"/>
          </p:cNvSpPr>
          <p:nvPr>
            <p:ph type="sldNum" sz="quarter" idx="12"/>
          </p:nvPr>
        </p:nvSpPr>
        <p:spPr>
          <a:xfrm>
            <a:off x="9918076" y="137408"/>
            <a:ext cx="811019" cy="503578"/>
          </a:xfrm>
        </p:spPr>
        <p:txBody>
          <a:bodyPr/>
          <a:lstStyle/>
          <a:p>
            <a:fld id="{6F8437D7-8EAC-460A-B519-B279D2D5786F}" type="slidenum">
              <a:rPr kumimoji="1" lang="ja-JP" altLang="en-US" smtClean="0"/>
              <a:t>4</a:t>
            </a:fld>
            <a:endParaRPr kumimoji="1" lang="ja-JP" altLang="en-US" dirty="0"/>
          </a:p>
        </p:txBody>
      </p:sp>
      <p:sp>
        <p:nvSpPr>
          <p:cNvPr id="18" name="タイトル 1">
            <a:extLst>
              <a:ext uri="{FF2B5EF4-FFF2-40B4-BE49-F238E27FC236}">
                <a16:creationId xmlns:a16="http://schemas.microsoft.com/office/drawing/2014/main" id="{BEA98593-7E2D-D9F9-9922-BAE70C534F0F}"/>
              </a:ext>
            </a:extLst>
          </p:cNvPr>
          <p:cNvSpPr txBox="1">
            <a:spLocks/>
          </p:cNvSpPr>
          <p:nvPr/>
        </p:nvSpPr>
        <p:spPr>
          <a:xfrm>
            <a:off x="838200" y="236241"/>
            <a:ext cx="10515600" cy="4687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r>
              <a:rPr lang="ja-JP" altLang="en-US" sz="2000" dirty="0">
                <a:solidFill>
                  <a:schemeClr val="accent1"/>
                </a:solidFill>
                <a:latin typeface="Arial" panose="020B0604020202020204" pitchFamily="34" charset="0"/>
                <a:ea typeface="Meiryo UI" panose="020B0604030504040204" pitchFamily="50" charset="-128"/>
              </a:rPr>
              <a:t>老人ホームご紹介以外の弊社サービス</a:t>
            </a:r>
          </a:p>
        </p:txBody>
      </p:sp>
      <p:grpSp>
        <p:nvGrpSpPr>
          <p:cNvPr id="19" name="グループ化 18">
            <a:extLst>
              <a:ext uri="{FF2B5EF4-FFF2-40B4-BE49-F238E27FC236}">
                <a16:creationId xmlns:a16="http://schemas.microsoft.com/office/drawing/2014/main" id="{43061873-C301-3F07-4DF9-26FDAA1F98EC}"/>
              </a:ext>
            </a:extLst>
          </p:cNvPr>
          <p:cNvGrpSpPr/>
          <p:nvPr/>
        </p:nvGrpSpPr>
        <p:grpSpPr>
          <a:xfrm>
            <a:off x="277090" y="1882253"/>
            <a:ext cx="2381443" cy="369332"/>
            <a:chOff x="277091" y="1435000"/>
            <a:chExt cx="5292436" cy="369332"/>
          </a:xfrm>
        </p:grpSpPr>
        <p:cxnSp>
          <p:nvCxnSpPr>
            <p:cNvPr id="20" name="直線コネクタ 19">
              <a:extLst>
                <a:ext uri="{FF2B5EF4-FFF2-40B4-BE49-F238E27FC236}">
                  <a16:creationId xmlns:a16="http://schemas.microsoft.com/office/drawing/2014/main" id="{E7B2BBDF-CCC0-6B11-5B10-B97E4432A825}"/>
                </a:ext>
              </a:extLst>
            </p:cNvPr>
            <p:cNvCxnSpPr/>
            <p:nvPr/>
          </p:nvCxnSpPr>
          <p:spPr>
            <a:xfrm>
              <a:off x="277091" y="1791855"/>
              <a:ext cx="52647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D2CD31C7-AEEA-21C0-4109-6476CCCB85F0}"/>
                </a:ext>
              </a:extLst>
            </p:cNvPr>
            <p:cNvSpPr txBox="1"/>
            <p:nvPr/>
          </p:nvSpPr>
          <p:spPr>
            <a:xfrm>
              <a:off x="349369" y="1435000"/>
              <a:ext cx="5220158"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主なお悩み事</a:t>
              </a:r>
            </a:p>
          </p:txBody>
        </p:sp>
      </p:grpSp>
      <p:grpSp>
        <p:nvGrpSpPr>
          <p:cNvPr id="22" name="グループ化 21">
            <a:extLst>
              <a:ext uri="{FF2B5EF4-FFF2-40B4-BE49-F238E27FC236}">
                <a16:creationId xmlns:a16="http://schemas.microsoft.com/office/drawing/2014/main" id="{12647203-4B72-9208-497D-6DE317148030}"/>
              </a:ext>
            </a:extLst>
          </p:cNvPr>
          <p:cNvGrpSpPr/>
          <p:nvPr/>
        </p:nvGrpSpPr>
        <p:grpSpPr>
          <a:xfrm>
            <a:off x="277090" y="1435000"/>
            <a:ext cx="5694215" cy="369332"/>
            <a:chOff x="277091" y="1435000"/>
            <a:chExt cx="5292436" cy="369332"/>
          </a:xfrm>
        </p:grpSpPr>
        <p:cxnSp>
          <p:nvCxnSpPr>
            <p:cNvPr id="23" name="直線コネクタ 22">
              <a:extLst>
                <a:ext uri="{FF2B5EF4-FFF2-40B4-BE49-F238E27FC236}">
                  <a16:creationId xmlns:a16="http://schemas.microsoft.com/office/drawing/2014/main" id="{95353067-A0EE-A9BE-5001-54665703D21A}"/>
                </a:ext>
              </a:extLst>
            </p:cNvPr>
            <p:cNvCxnSpPr/>
            <p:nvPr/>
          </p:nvCxnSpPr>
          <p:spPr>
            <a:xfrm>
              <a:off x="277091" y="1791855"/>
              <a:ext cx="52647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EBB1E752-9792-1D5C-9597-3C79E673BF41}"/>
                </a:ext>
              </a:extLst>
            </p:cNvPr>
            <p:cNvSpPr txBox="1"/>
            <p:nvPr/>
          </p:nvSpPr>
          <p:spPr>
            <a:xfrm>
              <a:off x="349369" y="1435000"/>
              <a:ext cx="5220158"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追加サービスのご案内</a:t>
              </a:r>
            </a:p>
          </p:txBody>
        </p:sp>
      </p:grpSp>
      <p:sp>
        <p:nvSpPr>
          <p:cNvPr id="25" name="正方形/長方形 24">
            <a:extLst>
              <a:ext uri="{FF2B5EF4-FFF2-40B4-BE49-F238E27FC236}">
                <a16:creationId xmlns:a16="http://schemas.microsoft.com/office/drawing/2014/main" id="{A8DA5482-3560-632D-DA28-4AC261D0011B}"/>
              </a:ext>
            </a:extLst>
          </p:cNvPr>
          <p:cNvSpPr/>
          <p:nvPr/>
        </p:nvSpPr>
        <p:spPr>
          <a:xfrm>
            <a:off x="277090" y="2341982"/>
            <a:ext cx="2381443" cy="1175413"/>
          </a:xfrm>
          <a:prstGeom prst="rect">
            <a:avLst/>
          </a:prstGeom>
          <a:solidFill>
            <a:schemeClr val="bg1">
              <a:lumMod val="8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Meiryo UI" panose="020B0604030504040204" pitchFamily="50" charset="-128"/>
                <a:ea typeface="Meiryo UI" panose="020B0604030504040204" pitchFamily="50" charset="-128"/>
              </a:rPr>
              <a:t>病院の先生のお話が</a:t>
            </a:r>
            <a:br>
              <a:rPr kumimoji="1" lang="en-US" altLang="ja-JP" dirty="0">
                <a:solidFill>
                  <a:schemeClr val="tx1"/>
                </a:solidFill>
                <a:latin typeface="Meiryo UI" panose="020B0604030504040204" pitchFamily="50" charset="-128"/>
                <a:ea typeface="Meiryo UI" panose="020B0604030504040204" pitchFamily="50" charset="-128"/>
              </a:rPr>
            </a:br>
            <a:r>
              <a:rPr kumimoji="1" lang="ja-JP" altLang="en-US" dirty="0">
                <a:solidFill>
                  <a:schemeClr val="tx1"/>
                </a:solidFill>
                <a:latin typeface="Meiryo UI" panose="020B0604030504040204" pitchFamily="50" charset="-128"/>
                <a:ea typeface="Meiryo UI" panose="020B0604030504040204" pitchFamily="50" charset="-128"/>
              </a:rPr>
              <a:t>理解し切れない</a:t>
            </a:r>
          </a:p>
        </p:txBody>
      </p:sp>
      <p:sp>
        <p:nvSpPr>
          <p:cNvPr id="26" name="正方形/長方形 25">
            <a:extLst>
              <a:ext uri="{FF2B5EF4-FFF2-40B4-BE49-F238E27FC236}">
                <a16:creationId xmlns:a16="http://schemas.microsoft.com/office/drawing/2014/main" id="{59225071-819B-2EE2-FF40-CB12378AD75E}"/>
              </a:ext>
            </a:extLst>
          </p:cNvPr>
          <p:cNvSpPr/>
          <p:nvPr/>
        </p:nvSpPr>
        <p:spPr>
          <a:xfrm>
            <a:off x="277090" y="3599375"/>
            <a:ext cx="2381443" cy="1175413"/>
          </a:xfrm>
          <a:prstGeom prst="rect">
            <a:avLst/>
          </a:prstGeom>
          <a:solidFill>
            <a:schemeClr val="bg1">
              <a:lumMod val="8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dirty="0">
                <a:solidFill>
                  <a:schemeClr val="tx1"/>
                </a:solidFill>
                <a:latin typeface="Meiryo UI" panose="020B0604030504040204" pitchFamily="50" charset="-128"/>
                <a:ea typeface="Meiryo UI" panose="020B0604030504040204" pitchFamily="50" charset="-128"/>
              </a:rPr>
              <a:t>ご自宅の片づけ、貴重品の整理等に困っている</a:t>
            </a: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1B9C7FDD-94A6-DE41-6DB8-C5D1B85F17C3}"/>
              </a:ext>
            </a:extLst>
          </p:cNvPr>
          <p:cNvSpPr/>
          <p:nvPr/>
        </p:nvSpPr>
        <p:spPr>
          <a:xfrm>
            <a:off x="277090" y="4848700"/>
            <a:ext cx="2381443" cy="1175413"/>
          </a:xfrm>
          <a:prstGeom prst="rect">
            <a:avLst/>
          </a:prstGeom>
          <a:solidFill>
            <a:schemeClr val="bg1">
              <a:lumMod val="8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lvl="0" algn="ctr"/>
            <a:r>
              <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不動産等、身辺整理に</a:t>
            </a:r>
            <a:br>
              <a:rPr kumimoji="1" lang="en-US" altLang="ja-JP"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br>
            <a:r>
              <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困っている</a:t>
            </a:r>
            <a:endParaRPr kumimoji="1" lang="en-US" altLang="ja-JP"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29" name="二等辺三角形 28">
            <a:extLst>
              <a:ext uri="{FF2B5EF4-FFF2-40B4-BE49-F238E27FC236}">
                <a16:creationId xmlns:a16="http://schemas.microsoft.com/office/drawing/2014/main" id="{6C9A3A25-CADE-4328-B80A-4D6D601C12AE}"/>
              </a:ext>
            </a:extLst>
          </p:cNvPr>
          <p:cNvSpPr/>
          <p:nvPr/>
        </p:nvSpPr>
        <p:spPr>
          <a:xfrm rot="5400000">
            <a:off x="2299571" y="2837125"/>
            <a:ext cx="1046995" cy="17466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0" name="二等辺三角形 29">
            <a:extLst>
              <a:ext uri="{FF2B5EF4-FFF2-40B4-BE49-F238E27FC236}">
                <a16:creationId xmlns:a16="http://schemas.microsoft.com/office/drawing/2014/main" id="{E67C063E-A880-76C7-7494-57B7C45F2D81}"/>
              </a:ext>
            </a:extLst>
          </p:cNvPr>
          <p:cNvSpPr/>
          <p:nvPr/>
        </p:nvSpPr>
        <p:spPr>
          <a:xfrm rot="5400000">
            <a:off x="2299571" y="4099748"/>
            <a:ext cx="1046995" cy="17466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1" name="二等辺三角形 30">
            <a:extLst>
              <a:ext uri="{FF2B5EF4-FFF2-40B4-BE49-F238E27FC236}">
                <a16:creationId xmlns:a16="http://schemas.microsoft.com/office/drawing/2014/main" id="{D3FB5342-067B-E514-8402-B0B0079F46E1}"/>
              </a:ext>
            </a:extLst>
          </p:cNvPr>
          <p:cNvSpPr/>
          <p:nvPr/>
        </p:nvSpPr>
        <p:spPr>
          <a:xfrm rot="5400000">
            <a:off x="2299571" y="5349072"/>
            <a:ext cx="1046995" cy="17466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grpSp>
        <p:nvGrpSpPr>
          <p:cNvPr id="32" name="グループ化 31">
            <a:extLst>
              <a:ext uri="{FF2B5EF4-FFF2-40B4-BE49-F238E27FC236}">
                <a16:creationId xmlns:a16="http://schemas.microsoft.com/office/drawing/2014/main" id="{784B8DC5-A516-5540-71DE-C9CA060787BA}"/>
              </a:ext>
            </a:extLst>
          </p:cNvPr>
          <p:cNvGrpSpPr/>
          <p:nvPr/>
        </p:nvGrpSpPr>
        <p:grpSpPr>
          <a:xfrm>
            <a:off x="2987604" y="1882253"/>
            <a:ext cx="2953888" cy="369332"/>
            <a:chOff x="277091" y="1435000"/>
            <a:chExt cx="5292436" cy="369332"/>
          </a:xfrm>
        </p:grpSpPr>
        <p:cxnSp>
          <p:nvCxnSpPr>
            <p:cNvPr id="33" name="直線コネクタ 32">
              <a:extLst>
                <a:ext uri="{FF2B5EF4-FFF2-40B4-BE49-F238E27FC236}">
                  <a16:creationId xmlns:a16="http://schemas.microsoft.com/office/drawing/2014/main" id="{8F6AAB0B-2EAC-21B1-7636-9E5C14FDF281}"/>
                </a:ext>
              </a:extLst>
            </p:cNvPr>
            <p:cNvCxnSpPr/>
            <p:nvPr/>
          </p:nvCxnSpPr>
          <p:spPr>
            <a:xfrm>
              <a:off x="277091" y="1791855"/>
              <a:ext cx="52647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3029B9D6-6D5D-751A-E0B2-9ED2813F4797}"/>
                </a:ext>
              </a:extLst>
            </p:cNvPr>
            <p:cNvSpPr txBox="1"/>
            <p:nvPr/>
          </p:nvSpPr>
          <p:spPr>
            <a:xfrm>
              <a:off x="349369" y="1435000"/>
              <a:ext cx="5220158"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弊社で可能なご支援</a:t>
              </a:r>
            </a:p>
          </p:txBody>
        </p:sp>
      </p:grpSp>
      <p:sp>
        <p:nvSpPr>
          <p:cNvPr id="35" name="正方形/長方形 34">
            <a:extLst>
              <a:ext uri="{FF2B5EF4-FFF2-40B4-BE49-F238E27FC236}">
                <a16:creationId xmlns:a16="http://schemas.microsoft.com/office/drawing/2014/main" id="{19068F9A-1C71-C822-8BB9-9C7A7662532D}"/>
              </a:ext>
            </a:extLst>
          </p:cNvPr>
          <p:cNvSpPr/>
          <p:nvPr/>
        </p:nvSpPr>
        <p:spPr>
          <a:xfrm>
            <a:off x="3003068" y="2341982"/>
            <a:ext cx="2938423" cy="1175413"/>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dirty="0">
                <a:solidFill>
                  <a:schemeClr val="tx1"/>
                </a:solidFill>
                <a:latin typeface="Meiryo UI" panose="020B0604030504040204" pitchFamily="50" charset="-128"/>
                <a:ea typeface="Meiryo UI" panose="020B0604030504040204" pitchFamily="50" charset="-128"/>
              </a:rPr>
              <a:t>病院の受診、カンファレンス等へ同行致します</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marR="0" lvl="0" indent="-285750"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1" lang="ja-JP" altLang="en-US" dirty="0">
                <a:solidFill>
                  <a:schemeClr val="tx1"/>
                </a:solidFill>
                <a:latin typeface="Meiryo UI" panose="020B0604030504040204" pitchFamily="50" charset="-128"/>
                <a:ea typeface="Meiryo UI" panose="020B0604030504040204" pitchFamily="50" charset="-128"/>
              </a:rPr>
              <a:t>ご家族等へ同席時の必要情報共有を行います</a:t>
            </a:r>
          </a:p>
        </p:txBody>
      </p:sp>
      <p:sp>
        <p:nvSpPr>
          <p:cNvPr id="36" name="正方形/長方形 35">
            <a:extLst>
              <a:ext uri="{FF2B5EF4-FFF2-40B4-BE49-F238E27FC236}">
                <a16:creationId xmlns:a16="http://schemas.microsoft.com/office/drawing/2014/main" id="{881C765D-499C-A09C-4539-0E1AC4767860}"/>
              </a:ext>
            </a:extLst>
          </p:cNvPr>
          <p:cNvSpPr/>
          <p:nvPr/>
        </p:nvSpPr>
        <p:spPr>
          <a:xfrm>
            <a:off x="3003068" y="3599375"/>
            <a:ext cx="2938423" cy="1175413"/>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285750" indent="-285750">
              <a:buFont typeface="Arial" panose="020B0604020202020204" pitchFamily="34" charset="0"/>
              <a:buChar char="•"/>
            </a:pPr>
            <a:r>
              <a:rPr lang="ja-JP" altLang="en-US" dirty="0">
                <a:solidFill>
                  <a:schemeClr val="tx1"/>
                </a:solidFill>
                <a:latin typeface="Meiryo UI" panose="020B0604030504040204" pitchFamily="50" charset="-128"/>
                <a:ea typeface="Meiryo UI" panose="020B0604030504040204" pitchFamily="50" charset="-128"/>
              </a:rPr>
              <a:t>買い取り業者や廃品回収業者を適宜ご紹介致します</a:t>
            </a:r>
          </a:p>
        </p:txBody>
      </p:sp>
      <p:sp>
        <p:nvSpPr>
          <p:cNvPr id="37" name="正方形/長方形 36">
            <a:extLst>
              <a:ext uri="{FF2B5EF4-FFF2-40B4-BE49-F238E27FC236}">
                <a16:creationId xmlns:a16="http://schemas.microsoft.com/office/drawing/2014/main" id="{D3C368FD-8809-56B5-1476-4B40607D36F7}"/>
              </a:ext>
            </a:extLst>
          </p:cNvPr>
          <p:cNvSpPr/>
          <p:nvPr/>
        </p:nvSpPr>
        <p:spPr>
          <a:xfrm>
            <a:off x="3003068" y="4848700"/>
            <a:ext cx="2938423" cy="1175413"/>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L="285750" lvl="0" indent="-285750">
              <a:buFont typeface="Arial" panose="020B0604020202020204" pitchFamily="34" charset="0"/>
              <a:buChar char="•"/>
            </a:pPr>
            <a:r>
              <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不動産業者への見積もり</a:t>
            </a:r>
            <a:br>
              <a:rPr kumimoji="1" lang="en-US" altLang="ja-JP"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br>
            <a:r>
              <a:rPr kumimoji="1" lang="ja-JP" altLang="en-US" sz="1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取得を代行し、内容整理の上ご提案差し上げます</a:t>
            </a:r>
          </a:p>
        </p:txBody>
      </p:sp>
      <p:grpSp>
        <p:nvGrpSpPr>
          <p:cNvPr id="38" name="グループ化 37">
            <a:extLst>
              <a:ext uri="{FF2B5EF4-FFF2-40B4-BE49-F238E27FC236}">
                <a16:creationId xmlns:a16="http://schemas.microsoft.com/office/drawing/2014/main" id="{C81F2B4F-430E-21EB-381B-7C39FC82B6EB}"/>
              </a:ext>
            </a:extLst>
          </p:cNvPr>
          <p:cNvGrpSpPr/>
          <p:nvPr/>
        </p:nvGrpSpPr>
        <p:grpSpPr>
          <a:xfrm>
            <a:off x="6229156" y="1435000"/>
            <a:ext cx="5694215" cy="369332"/>
            <a:chOff x="277091" y="1435000"/>
            <a:chExt cx="5292436" cy="369332"/>
          </a:xfrm>
        </p:grpSpPr>
        <p:cxnSp>
          <p:nvCxnSpPr>
            <p:cNvPr id="39" name="直線コネクタ 38">
              <a:extLst>
                <a:ext uri="{FF2B5EF4-FFF2-40B4-BE49-F238E27FC236}">
                  <a16:creationId xmlns:a16="http://schemas.microsoft.com/office/drawing/2014/main" id="{6DB806BD-FC67-52A6-6520-CBA6CB317461}"/>
                </a:ext>
              </a:extLst>
            </p:cNvPr>
            <p:cNvCxnSpPr/>
            <p:nvPr/>
          </p:nvCxnSpPr>
          <p:spPr>
            <a:xfrm>
              <a:off x="277091" y="1791855"/>
              <a:ext cx="52647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08CBE64B-DFB4-4214-151B-C8EA8136E36E}"/>
                </a:ext>
              </a:extLst>
            </p:cNvPr>
            <p:cNvSpPr txBox="1"/>
            <p:nvPr/>
          </p:nvSpPr>
          <p:spPr>
            <a:xfrm>
              <a:off x="349369" y="1435000"/>
              <a:ext cx="5220158"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追加サービスのご提供事例</a:t>
              </a:r>
            </a:p>
          </p:txBody>
        </p:sp>
      </p:grpSp>
      <p:sp>
        <p:nvSpPr>
          <p:cNvPr id="43" name="正方形/長方形 42">
            <a:extLst>
              <a:ext uri="{FF2B5EF4-FFF2-40B4-BE49-F238E27FC236}">
                <a16:creationId xmlns:a16="http://schemas.microsoft.com/office/drawing/2014/main" id="{1189DDD9-1D05-9A23-A21B-C63D271487ED}"/>
              </a:ext>
            </a:extLst>
          </p:cNvPr>
          <p:cNvSpPr/>
          <p:nvPr/>
        </p:nvSpPr>
        <p:spPr>
          <a:xfrm>
            <a:off x="6229156" y="1884578"/>
            <a:ext cx="1208324" cy="757300"/>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ケース概要</a:t>
            </a:r>
          </a:p>
        </p:txBody>
      </p:sp>
      <p:sp>
        <p:nvSpPr>
          <p:cNvPr id="44" name="正方形/長方形 43">
            <a:extLst>
              <a:ext uri="{FF2B5EF4-FFF2-40B4-BE49-F238E27FC236}">
                <a16:creationId xmlns:a16="http://schemas.microsoft.com/office/drawing/2014/main" id="{4CFE564C-5BE7-ADA5-59C3-75889F86BCB7}"/>
              </a:ext>
            </a:extLst>
          </p:cNvPr>
          <p:cNvSpPr/>
          <p:nvPr/>
        </p:nvSpPr>
        <p:spPr>
          <a:xfrm>
            <a:off x="7437480" y="1884578"/>
            <a:ext cx="4485891" cy="757300"/>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前ページの患者様のその後のご支援事例</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spcBef>
                <a:spcPts val="300"/>
              </a:spcBef>
              <a:buFont typeface="Arial" panose="020B0604020202020204" pitchFamily="34" charset="0"/>
              <a:buChar char="•"/>
            </a:pPr>
            <a:r>
              <a:rPr kumimoji="1" lang="ja-JP" altLang="en-US" dirty="0">
                <a:solidFill>
                  <a:schemeClr val="tx1"/>
                </a:solidFill>
                <a:latin typeface="Meiryo UI" panose="020B0604030504040204" pitchFamily="50" charset="-128"/>
                <a:ea typeface="Meiryo UI" panose="020B0604030504040204" pitchFamily="50" charset="-128"/>
              </a:rPr>
              <a:t>ホーム入居と同時期にご支援開始</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22AEB3C4-B541-EC2D-294C-E487723EEF58}"/>
              </a:ext>
            </a:extLst>
          </p:cNvPr>
          <p:cNvSpPr/>
          <p:nvPr/>
        </p:nvSpPr>
        <p:spPr>
          <a:xfrm>
            <a:off x="6229156" y="2734600"/>
            <a:ext cx="1208324" cy="3289513"/>
          </a:xfrm>
          <a:prstGeom prst="rect">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ご入居後のご支援</a:t>
            </a:r>
          </a:p>
        </p:txBody>
      </p:sp>
      <p:sp>
        <p:nvSpPr>
          <p:cNvPr id="46" name="正方形/長方形 45">
            <a:extLst>
              <a:ext uri="{FF2B5EF4-FFF2-40B4-BE49-F238E27FC236}">
                <a16:creationId xmlns:a16="http://schemas.microsoft.com/office/drawing/2014/main" id="{6D912B20-7D46-F52D-9F04-23DB0E5F3BC1}"/>
              </a:ext>
            </a:extLst>
          </p:cNvPr>
          <p:cNvSpPr/>
          <p:nvPr/>
        </p:nvSpPr>
        <p:spPr>
          <a:xfrm>
            <a:off x="7437480" y="2734600"/>
            <a:ext cx="4485891" cy="3289513"/>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spcBef>
                <a:spcPts val="300"/>
              </a:spcBef>
              <a:buFont typeface="+mj-ea"/>
              <a:buAutoNum type="circleNumDbPlain"/>
            </a:pPr>
            <a:r>
              <a:rPr lang="ja-JP" altLang="en-US" sz="1800" dirty="0">
                <a:solidFill>
                  <a:schemeClr val="tx1"/>
                </a:solidFill>
                <a:latin typeface="Meiryo UI" panose="020B0604030504040204" pitchFamily="50" charset="-128"/>
                <a:ea typeface="Meiryo UI" panose="020B0604030504040204" pitchFamily="50" charset="-128"/>
              </a:rPr>
              <a:t>弁護士の紹介（入院費等の支払い等の</a:t>
            </a:r>
            <a:br>
              <a:rPr lang="en-US" altLang="ja-JP" sz="1800" dirty="0">
                <a:solidFill>
                  <a:schemeClr val="tx1"/>
                </a:solidFill>
                <a:latin typeface="Meiryo UI" panose="020B0604030504040204" pitchFamily="50" charset="-128"/>
                <a:ea typeface="Meiryo UI" panose="020B0604030504040204" pitchFamily="50" charset="-128"/>
              </a:rPr>
            </a:br>
            <a:r>
              <a:rPr lang="ja-JP" altLang="en-US" sz="1800" dirty="0">
                <a:solidFill>
                  <a:schemeClr val="tx1"/>
                </a:solidFill>
                <a:latin typeface="Meiryo UI" panose="020B0604030504040204" pitchFamily="50" charset="-128"/>
                <a:ea typeface="Meiryo UI" panose="020B0604030504040204" pitchFamily="50" charset="-128"/>
              </a:rPr>
              <a:t>財産管理、お母様後見人、死後事務委任、遺言書の作成等）</a:t>
            </a:r>
            <a:endParaRPr lang="en-US" altLang="ja-JP" sz="1800" dirty="0">
              <a:solidFill>
                <a:schemeClr val="tx1"/>
              </a:solidFill>
              <a:latin typeface="Meiryo UI" panose="020B0604030504040204" pitchFamily="50" charset="-128"/>
              <a:ea typeface="Meiryo UI" panose="020B0604030504040204" pitchFamily="50" charset="-128"/>
            </a:endParaRPr>
          </a:p>
          <a:p>
            <a:pPr marL="342900" indent="-342900">
              <a:spcBef>
                <a:spcPts val="300"/>
              </a:spcBef>
              <a:buFont typeface="+mj-ea"/>
              <a:buAutoNum type="circleNumDbPlain"/>
            </a:pPr>
            <a:r>
              <a:rPr lang="ja-JP" altLang="en-US" sz="1800" dirty="0">
                <a:solidFill>
                  <a:schemeClr val="tx1"/>
                </a:solidFill>
                <a:latin typeface="Meiryo UI" panose="020B0604030504040204" pitchFamily="50" charset="-128"/>
                <a:ea typeface="Meiryo UI" panose="020B0604030504040204" pitchFamily="50" charset="-128"/>
              </a:rPr>
              <a:t>ホーム入居後、治療時の外来受診サポート</a:t>
            </a:r>
          </a:p>
          <a:p>
            <a:pPr marL="342900" indent="-342900">
              <a:spcBef>
                <a:spcPts val="300"/>
              </a:spcBef>
              <a:buFont typeface="+mj-ea"/>
              <a:buAutoNum type="circleNumDbPlain"/>
            </a:pPr>
            <a:r>
              <a:rPr lang="ja-JP" altLang="en-US" sz="1800" dirty="0">
                <a:solidFill>
                  <a:schemeClr val="tx1"/>
                </a:solidFill>
                <a:latin typeface="Meiryo UI" panose="020B0604030504040204" pitchFamily="50" charset="-128"/>
                <a:ea typeface="Meiryo UI" panose="020B0604030504040204" pitchFamily="50" charset="-128"/>
              </a:rPr>
              <a:t>自宅処分のお手伝い（不動産売買の</a:t>
            </a:r>
            <a:br>
              <a:rPr lang="en-US" altLang="ja-JP" sz="1800" dirty="0">
                <a:solidFill>
                  <a:schemeClr val="tx1"/>
                </a:solidFill>
                <a:latin typeface="Meiryo UI" panose="020B0604030504040204" pitchFamily="50" charset="-128"/>
                <a:ea typeface="Meiryo UI" panose="020B0604030504040204" pitchFamily="50" charset="-128"/>
              </a:rPr>
            </a:br>
            <a:r>
              <a:rPr lang="ja-JP" altLang="en-US" sz="1800" dirty="0">
                <a:solidFill>
                  <a:schemeClr val="tx1"/>
                </a:solidFill>
                <a:latin typeface="Meiryo UI" panose="020B0604030504040204" pitchFamily="50" charset="-128"/>
                <a:ea typeface="Meiryo UI" panose="020B0604030504040204" pitchFamily="50" charset="-128"/>
              </a:rPr>
              <a:t>サポート）</a:t>
            </a:r>
            <a:endParaRPr lang="en-US" altLang="ja-JP" sz="1800" dirty="0">
              <a:solidFill>
                <a:schemeClr val="tx1"/>
              </a:solidFill>
              <a:latin typeface="Meiryo UI" panose="020B0604030504040204" pitchFamily="50" charset="-128"/>
              <a:ea typeface="Meiryo UI" panose="020B0604030504040204" pitchFamily="50" charset="-128"/>
            </a:endParaRPr>
          </a:p>
          <a:p>
            <a:pPr marL="342900" indent="-342900">
              <a:spcBef>
                <a:spcPts val="300"/>
              </a:spcBef>
              <a:buFont typeface="+mj-ea"/>
              <a:buAutoNum type="circleNumDbPlain"/>
            </a:pPr>
            <a:r>
              <a:rPr lang="ja-JP" altLang="en-US" sz="1800" dirty="0">
                <a:solidFill>
                  <a:schemeClr val="tx1"/>
                </a:solidFill>
                <a:latin typeface="Meiryo UI" panose="020B0604030504040204" pitchFamily="50" charset="-128"/>
                <a:ea typeface="Meiryo UI" panose="020B0604030504040204" pitchFamily="50" charset="-128"/>
              </a:rPr>
              <a:t>お母様急変、他界に伴うサポート（ご本人と一緒に病院へ看取り同行、弁護士と葬儀の段取り、葬儀、</a:t>
            </a:r>
            <a:r>
              <a:rPr lang="en-US" altLang="ja-JP" sz="1800" dirty="0">
                <a:solidFill>
                  <a:schemeClr val="tx1"/>
                </a:solidFill>
                <a:latin typeface="Meiryo UI" panose="020B0604030504040204" pitchFamily="50" charset="-128"/>
                <a:ea typeface="Meiryo UI" panose="020B0604030504040204" pitchFamily="50" charset="-128"/>
              </a:rPr>
              <a:t>49</a:t>
            </a:r>
            <a:r>
              <a:rPr lang="ja-JP" altLang="en-US" sz="1800" dirty="0">
                <a:solidFill>
                  <a:schemeClr val="tx1"/>
                </a:solidFill>
                <a:latin typeface="Meiryo UI" panose="020B0604030504040204" pitchFamily="50" charset="-128"/>
                <a:ea typeface="Meiryo UI" panose="020B0604030504040204" pitchFamily="50" charset="-128"/>
              </a:rPr>
              <a:t>日のお手伝い）</a:t>
            </a:r>
            <a:endParaRPr lang="ja-JP" altLang="en-US" sz="1800" dirty="0">
              <a:solidFill>
                <a:srgbClr val="FF0000"/>
              </a:solidFill>
              <a:latin typeface="Meiryo UI" panose="020B0604030504040204" pitchFamily="50" charset="-128"/>
              <a:ea typeface="Meiryo UI" panose="020B0604030504040204" pitchFamily="50" charset="-128"/>
            </a:endParaRPr>
          </a:p>
          <a:p>
            <a:pPr marL="342900" indent="-342900">
              <a:spcBef>
                <a:spcPts val="300"/>
              </a:spcBef>
              <a:buFont typeface="+mj-ea"/>
              <a:buAutoNum type="circleNumDbPlain"/>
            </a:pPr>
            <a:r>
              <a:rPr lang="ja-JP" altLang="en-US" sz="1800" dirty="0">
                <a:solidFill>
                  <a:schemeClr val="tx1"/>
                </a:solidFill>
                <a:latin typeface="Meiryo UI" panose="020B0604030504040204" pitchFamily="50" charset="-128"/>
                <a:ea typeface="Meiryo UI" panose="020B0604030504040204" pitchFamily="50" charset="-128"/>
              </a:rPr>
              <a:t>ご本人の遺言書作成立会、弁護士と協働</a:t>
            </a:r>
            <a:endParaRPr lang="en-US" altLang="ja-JP" sz="1800" dirty="0">
              <a:solidFill>
                <a:schemeClr val="tx1"/>
              </a:solidFill>
              <a:latin typeface="Meiryo UI" panose="020B0604030504040204" pitchFamily="50" charset="-128"/>
              <a:ea typeface="Meiryo UI" panose="020B0604030504040204" pitchFamily="50" charset="-128"/>
            </a:endParaRPr>
          </a:p>
          <a:p>
            <a:pPr marL="342900" indent="-342900">
              <a:spcBef>
                <a:spcPts val="300"/>
              </a:spcBef>
              <a:buFont typeface="+mj-ea"/>
              <a:buAutoNum type="circleNumDbPlain"/>
            </a:pPr>
            <a:r>
              <a:rPr lang="ja-JP" altLang="en-US" sz="1800" dirty="0">
                <a:solidFill>
                  <a:schemeClr val="tx1"/>
                </a:solidFill>
                <a:latin typeface="Meiryo UI" panose="020B0604030504040204" pitchFamily="50" charset="-128"/>
                <a:ea typeface="Meiryo UI" panose="020B0604030504040204" pitchFamily="50" charset="-128"/>
              </a:rPr>
              <a:t>ご本人他界時のご支援（葬儀段取り等）</a:t>
            </a:r>
            <a:endParaRPr lang="en-US" altLang="ja-JP" sz="18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60643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5A7A9-95F0-8696-2091-29ED18F1D35A}"/>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24C58D0-BDA1-33EF-1811-2333005FF81C}"/>
              </a:ext>
            </a:extLst>
          </p:cNvPr>
          <p:cNvSpPr>
            <a:spLocks noGrp="1"/>
          </p:cNvSpPr>
          <p:nvPr>
            <p:ph type="sldNum" sz="quarter" idx="12"/>
          </p:nvPr>
        </p:nvSpPr>
        <p:spPr/>
        <p:txBody>
          <a:bodyPr/>
          <a:lstStyle/>
          <a:p>
            <a:fld id="{6F8437D7-8EAC-460A-B519-B279D2D5786F}" type="slidenum">
              <a:rPr kumimoji="1" lang="ja-JP" altLang="en-US" smtClean="0"/>
              <a:t>5</a:t>
            </a:fld>
            <a:endParaRPr kumimoji="1" lang="ja-JP" altLang="en-US"/>
          </a:p>
        </p:txBody>
      </p:sp>
      <p:sp>
        <p:nvSpPr>
          <p:cNvPr id="4" name="タイトル 1">
            <a:extLst>
              <a:ext uri="{FF2B5EF4-FFF2-40B4-BE49-F238E27FC236}">
                <a16:creationId xmlns:a16="http://schemas.microsoft.com/office/drawing/2014/main" id="{57746BB9-474A-56E3-989F-BC90272D4117}"/>
              </a:ext>
            </a:extLst>
          </p:cNvPr>
          <p:cNvSpPr txBox="1">
            <a:spLocks/>
          </p:cNvSpPr>
          <p:nvPr/>
        </p:nvSpPr>
        <p:spPr>
          <a:xfrm>
            <a:off x="838200" y="236241"/>
            <a:ext cx="10515600" cy="4687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r>
              <a:rPr lang="ja-JP" altLang="en-US" sz="2000" dirty="0">
                <a:solidFill>
                  <a:schemeClr val="accent1"/>
                </a:solidFill>
                <a:latin typeface="Arial" panose="020B0604020202020204" pitchFamily="34" charset="0"/>
                <a:ea typeface="Meiryo UI" panose="020B0604030504040204" pitchFamily="50" charset="-128"/>
              </a:rPr>
              <a:t>ホーム入居までの流れとその後のサポート及び提供価格</a:t>
            </a:r>
          </a:p>
        </p:txBody>
      </p:sp>
      <p:sp>
        <p:nvSpPr>
          <p:cNvPr id="5" name="タイトル 1">
            <a:extLst>
              <a:ext uri="{FF2B5EF4-FFF2-40B4-BE49-F238E27FC236}">
                <a16:creationId xmlns:a16="http://schemas.microsoft.com/office/drawing/2014/main" id="{DDD717EF-32EC-6D3A-C0CA-AE9558D5B812}"/>
              </a:ext>
            </a:extLst>
          </p:cNvPr>
          <p:cNvSpPr txBox="1">
            <a:spLocks/>
          </p:cNvSpPr>
          <p:nvPr/>
        </p:nvSpPr>
        <p:spPr>
          <a:xfrm>
            <a:off x="838200" y="833887"/>
            <a:ext cx="10515600" cy="58863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sz="2000" dirty="0">
                <a:solidFill>
                  <a:prstClr val="black"/>
                </a:solidFill>
                <a:latin typeface="Arial" panose="020B0604020202020204" pitchFamily="34" charset="0"/>
                <a:ea typeface="Meiryo UI" panose="020B0604030504040204" pitchFamily="50" charset="-128"/>
              </a:rPr>
              <a:t>ホーム入居までの基本的な流れは以下の通りです。入居に至るまでは基本的に無料でサポート致します。</a:t>
            </a:r>
            <a:br>
              <a:rPr lang="en-US" altLang="ja-JP" sz="2000" dirty="0">
                <a:solidFill>
                  <a:prstClr val="black"/>
                </a:solidFill>
                <a:latin typeface="Arial" panose="020B0604020202020204" pitchFamily="34" charset="0"/>
                <a:ea typeface="Meiryo UI" panose="020B0604030504040204" pitchFamily="50" charset="-128"/>
              </a:rPr>
            </a:br>
            <a:r>
              <a:rPr lang="ja-JP" altLang="en-US" sz="2000" dirty="0">
                <a:solidFill>
                  <a:prstClr val="black"/>
                </a:solidFill>
                <a:latin typeface="Arial" panose="020B0604020202020204" pitchFamily="34" charset="0"/>
                <a:ea typeface="Meiryo UI" panose="020B0604030504040204" pitchFamily="50" charset="-128"/>
              </a:rPr>
              <a:t>ご入居後のサポートについては、内容に応じた金額をご請求させて頂きます</a:t>
            </a:r>
            <a:endParaRPr kumimoji="1"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Meiryo UI" panose="020B0604030504040204" pitchFamily="50" charset="-128"/>
              <a:cs typeface="+mj-cs"/>
            </a:endParaRPr>
          </a:p>
        </p:txBody>
      </p:sp>
      <p:sp>
        <p:nvSpPr>
          <p:cNvPr id="23" name="正方形/長方形 22">
            <a:extLst>
              <a:ext uri="{FF2B5EF4-FFF2-40B4-BE49-F238E27FC236}">
                <a16:creationId xmlns:a16="http://schemas.microsoft.com/office/drawing/2014/main" id="{C8B3CA33-D6AE-CAA6-8506-A84B8BE55053}"/>
              </a:ext>
            </a:extLst>
          </p:cNvPr>
          <p:cNvSpPr/>
          <p:nvPr/>
        </p:nvSpPr>
        <p:spPr>
          <a:xfrm>
            <a:off x="241036" y="1885950"/>
            <a:ext cx="1427723" cy="193072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老人ホームの</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ご紹介</a:t>
            </a:r>
            <a:endParaRPr kumimoji="1" lang="en-US" altLang="ja-JP"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21E82EB-D9F8-DD78-3017-DAC67BE7D5EA}"/>
              </a:ext>
            </a:extLst>
          </p:cNvPr>
          <p:cNvSpPr/>
          <p:nvPr/>
        </p:nvSpPr>
        <p:spPr>
          <a:xfrm>
            <a:off x="241035" y="4001444"/>
            <a:ext cx="1427723" cy="193072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老人ホームの</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ご紹介後の</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サポート</a:t>
            </a:r>
            <a:endParaRPr kumimoji="1" lang="en-US" altLang="ja-JP" dirty="0">
              <a:latin typeface="Meiryo UI" panose="020B0604030504040204" pitchFamily="50" charset="-128"/>
              <a:ea typeface="Meiryo UI" panose="020B0604030504040204" pitchFamily="50" charset="-128"/>
            </a:endParaRPr>
          </a:p>
        </p:txBody>
      </p:sp>
      <p:grpSp>
        <p:nvGrpSpPr>
          <p:cNvPr id="37" name="グループ化 36">
            <a:extLst>
              <a:ext uri="{FF2B5EF4-FFF2-40B4-BE49-F238E27FC236}">
                <a16:creationId xmlns:a16="http://schemas.microsoft.com/office/drawing/2014/main" id="{72538C88-01B1-F132-8DC1-858FEEF0E7A6}"/>
              </a:ext>
            </a:extLst>
          </p:cNvPr>
          <p:cNvGrpSpPr/>
          <p:nvPr/>
        </p:nvGrpSpPr>
        <p:grpSpPr>
          <a:xfrm>
            <a:off x="241035" y="1433532"/>
            <a:ext cx="9890202" cy="370800"/>
            <a:chOff x="277091" y="1435000"/>
            <a:chExt cx="5292436" cy="369332"/>
          </a:xfrm>
        </p:grpSpPr>
        <p:cxnSp>
          <p:nvCxnSpPr>
            <p:cNvPr id="38" name="直線コネクタ 37">
              <a:extLst>
                <a:ext uri="{FF2B5EF4-FFF2-40B4-BE49-F238E27FC236}">
                  <a16:creationId xmlns:a16="http://schemas.microsoft.com/office/drawing/2014/main" id="{23BA2959-DEAE-972D-3184-8D0A8ECC7E59}"/>
                </a:ext>
              </a:extLst>
            </p:cNvPr>
            <p:cNvCxnSpPr/>
            <p:nvPr/>
          </p:nvCxnSpPr>
          <p:spPr>
            <a:xfrm>
              <a:off x="277091" y="1791855"/>
              <a:ext cx="52647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6C0FFE07-690B-1BC5-BCF5-7C043A9B276F}"/>
                </a:ext>
              </a:extLst>
            </p:cNvPr>
            <p:cNvSpPr txBox="1"/>
            <p:nvPr/>
          </p:nvSpPr>
          <p:spPr>
            <a:xfrm>
              <a:off x="349369" y="1435000"/>
              <a:ext cx="5220158"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サービスご提供の流れ</a:t>
              </a:r>
            </a:p>
          </p:txBody>
        </p:sp>
      </p:grpSp>
      <p:grpSp>
        <p:nvGrpSpPr>
          <p:cNvPr id="40" name="グループ化 39">
            <a:extLst>
              <a:ext uri="{FF2B5EF4-FFF2-40B4-BE49-F238E27FC236}">
                <a16:creationId xmlns:a16="http://schemas.microsoft.com/office/drawing/2014/main" id="{46FCF67B-C261-3A64-AE2C-DA49DF95ED6A}"/>
              </a:ext>
            </a:extLst>
          </p:cNvPr>
          <p:cNvGrpSpPr/>
          <p:nvPr/>
        </p:nvGrpSpPr>
        <p:grpSpPr>
          <a:xfrm>
            <a:off x="10315426" y="1435000"/>
            <a:ext cx="1568638" cy="369332"/>
            <a:chOff x="277091" y="1435000"/>
            <a:chExt cx="5292436" cy="369332"/>
          </a:xfrm>
        </p:grpSpPr>
        <p:cxnSp>
          <p:nvCxnSpPr>
            <p:cNvPr id="41" name="直線コネクタ 40">
              <a:extLst>
                <a:ext uri="{FF2B5EF4-FFF2-40B4-BE49-F238E27FC236}">
                  <a16:creationId xmlns:a16="http://schemas.microsoft.com/office/drawing/2014/main" id="{977D4344-BC2E-F230-A507-D908BF6F98BB}"/>
                </a:ext>
              </a:extLst>
            </p:cNvPr>
            <p:cNvCxnSpPr/>
            <p:nvPr/>
          </p:nvCxnSpPr>
          <p:spPr>
            <a:xfrm>
              <a:off x="277091" y="1791855"/>
              <a:ext cx="52647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236612B4-522F-CE09-8020-9528110EB17C}"/>
                </a:ext>
              </a:extLst>
            </p:cNvPr>
            <p:cNvSpPr txBox="1"/>
            <p:nvPr/>
          </p:nvSpPr>
          <p:spPr>
            <a:xfrm>
              <a:off x="349368" y="1435000"/>
              <a:ext cx="5220159"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提供価格</a:t>
              </a:r>
            </a:p>
          </p:txBody>
        </p:sp>
      </p:grpSp>
      <p:sp>
        <p:nvSpPr>
          <p:cNvPr id="51" name="四角形: 角を丸くする 50">
            <a:extLst>
              <a:ext uri="{FF2B5EF4-FFF2-40B4-BE49-F238E27FC236}">
                <a16:creationId xmlns:a16="http://schemas.microsoft.com/office/drawing/2014/main" id="{91C9B0C9-B1F9-98B7-B686-AC88BEF895B2}"/>
              </a:ext>
            </a:extLst>
          </p:cNvPr>
          <p:cNvSpPr/>
          <p:nvPr/>
        </p:nvSpPr>
        <p:spPr>
          <a:xfrm>
            <a:off x="10415462" y="1885949"/>
            <a:ext cx="1507909" cy="1908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無料</a:t>
            </a:r>
            <a:r>
              <a:rPr kumimoji="1" lang="en-US" altLang="ja-JP" dirty="0">
                <a:solidFill>
                  <a:schemeClr val="tx1"/>
                </a:solidFill>
                <a:latin typeface="Meiryo UI" panose="020B0604030504040204" pitchFamily="50" charset="-128"/>
                <a:ea typeface="Meiryo UI" panose="020B0604030504040204" pitchFamily="50" charset="-128"/>
              </a:rPr>
              <a:t> </a:t>
            </a:r>
          </a:p>
        </p:txBody>
      </p:sp>
      <p:sp>
        <p:nvSpPr>
          <p:cNvPr id="52" name="四角形: 角を丸くする 51">
            <a:extLst>
              <a:ext uri="{FF2B5EF4-FFF2-40B4-BE49-F238E27FC236}">
                <a16:creationId xmlns:a16="http://schemas.microsoft.com/office/drawing/2014/main" id="{BB1FFFAC-1A8B-3841-331A-B71358499E0B}"/>
              </a:ext>
            </a:extLst>
          </p:cNvPr>
          <p:cNvSpPr/>
          <p:nvPr/>
        </p:nvSpPr>
        <p:spPr>
          <a:xfrm>
            <a:off x="10415462" y="4000881"/>
            <a:ext cx="1507909" cy="1908691"/>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ケースに</a:t>
            </a:r>
            <a:br>
              <a:rPr kumimoji="1" lang="en-US" altLang="ja-JP" dirty="0">
                <a:solidFill>
                  <a:schemeClr val="tx1"/>
                </a:solidFill>
                <a:latin typeface="Meiryo UI" panose="020B0604030504040204" pitchFamily="50" charset="-128"/>
                <a:ea typeface="Meiryo UI" panose="020B0604030504040204" pitchFamily="50" charset="-128"/>
              </a:rPr>
            </a:br>
            <a:r>
              <a:rPr kumimoji="1" lang="ja-JP" altLang="en-US" dirty="0">
                <a:solidFill>
                  <a:schemeClr val="tx1"/>
                </a:solidFill>
                <a:latin typeface="Meiryo UI" panose="020B0604030504040204" pitchFamily="50" charset="-128"/>
                <a:ea typeface="Meiryo UI" panose="020B0604030504040204" pitchFamily="50" charset="-128"/>
              </a:rPr>
              <a:t>応じて</a:t>
            </a:r>
            <a:br>
              <a:rPr kumimoji="1" lang="en-US" altLang="ja-JP" dirty="0">
                <a:solidFill>
                  <a:schemeClr val="tx1"/>
                </a:solidFill>
                <a:latin typeface="Meiryo UI" panose="020B0604030504040204" pitchFamily="50" charset="-128"/>
                <a:ea typeface="Meiryo UI" panose="020B0604030504040204" pitchFamily="50" charset="-128"/>
              </a:rPr>
            </a:br>
            <a:r>
              <a:rPr kumimoji="1" lang="ja-JP" altLang="en-US" dirty="0">
                <a:solidFill>
                  <a:schemeClr val="tx1"/>
                </a:solidFill>
                <a:latin typeface="Meiryo UI" panose="020B0604030504040204" pitchFamily="50" charset="-128"/>
                <a:ea typeface="Meiryo UI" panose="020B0604030504040204" pitchFamily="50" charset="-128"/>
              </a:rPr>
              <a:t>お見積り</a:t>
            </a:r>
            <a:br>
              <a:rPr kumimoji="1" lang="en-US" altLang="ja-JP" dirty="0">
                <a:solidFill>
                  <a:schemeClr val="tx1"/>
                </a:solidFill>
                <a:latin typeface="Meiryo UI" panose="020B0604030504040204" pitchFamily="50" charset="-128"/>
                <a:ea typeface="Meiryo UI" panose="020B0604030504040204" pitchFamily="50" charset="-128"/>
              </a:rPr>
            </a:br>
            <a:r>
              <a:rPr kumimoji="1" lang="ja-JP" altLang="en-US" dirty="0">
                <a:solidFill>
                  <a:schemeClr val="tx1"/>
                </a:solidFill>
                <a:latin typeface="Meiryo UI" panose="020B0604030504040204" pitchFamily="50" charset="-128"/>
                <a:ea typeface="Meiryo UI" panose="020B0604030504040204" pitchFamily="50" charset="-128"/>
              </a:rPr>
              <a:t>致します</a:t>
            </a:r>
            <a:endParaRPr kumimoji="1" lang="en-US" altLang="ja-JP" dirty="0">
              <a:solidFill>
                <a:schemeClr val="tx1"/>
              </a:solidFill>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D20F9A0A-E228-D2C4-95C3-ADED7EE100DE}"/>
              </a:ext>
            </a:extLst>
          </p:cNvPr>
          <p:cNvGrpSpPr/>
          <p:nvPr/>
        </p:nvGrpSpPr>
        <p:grpSpPr>
          <a:xfrm>
            <a:off x="1764455" y="1890627"/>
            <a:ext cx="8366783" cy="4018945"/>
            <a:chOff x="1775637" y="1890627"/>
            <a:chExt cx="8259904" cy="4018945"/>
          </a:xfrm>
        </p:grpSpPr>
        <p:sp>
          <p:nvSpPr>
            <p:cNvPr id="43" name="正方形/長方形 42">
              <a:extLst>
                <a:ext uri="{FF2B5EF4-FFF2-40B4-BE49-F238E27FC236}">
                  <a16:creationId xmlns:a16="http://schemas.microsoft.com/office/drawing/2014/main" id="{32BEC574-025C-0C1B-4FE5-B11E3B681500}"/>
                </a:ext>
              </a:extLst>
            </p:cNvPr>
            <p:cNvSpPr/>
            <p:nvPr/>
          </p:nvSpPr>
          <p:spPr>
            <a:xfrm>
              <a:off x="1775637" y="2391507"/>
              <a:ext cx="1427723" cy="1403134"/>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ctr"/>
            <a:lstStyle/>
            <a:p>
              <a:pPr marL="180975" indent="-180975">
                <a:spcBef>
                  <a:spcPts val="300"/>
                </a:spcBef>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電話や</a:t>
              </a:r>
              <a:r>
                <a:rPr kumimoji="1" lang="en-US" altLang="ja-JP" sz="1600" dirty="0">
                  <a:solidFill>
                    <a:schemeClr val="tx1"/>
                  </a:solidFill>
                  <a:latin typeface="Meiryo UI" panose="020B0604030504040204" pitchFamily="50" charset="-128"/>
                  <a:ea typeface="Meiryo UI" panose="020B0604030504040204" pitchFamily="50" charset="-128"/>
                </a:rPr>
                <a:t>mail</a:t>
              </a:r>
              <a:r>
                <a:rPr kumimoji="1" lang="ja-JP" altLang="en-US" sz="1600" dirty="0">
                  <a:solidFill>
                    <a:schemeClr val="tx1"/>
                  </a:solidFill>
                  <a:latin typeface="Meiryo UI" panose="020B0604030504040204" pitchFamily="50" charset="-128"/>
                  <a:ea typeface="Meiryo UI" panose="020B0604030504040204" pitchFamily="50" charset="-128"/>
                </a:rPr>
                <a:t>にてお問合せ</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（連絡先は</a:t>
              </a:r>
              <a:r>
                <a:rPr kumimoji="1" lang="en-US" altLang="ja-JP" sz="1600" dirty="0">
                  <a:solidFill>
                    <a:schemeClr val="tx1"/>
                  </a:solidFill>
                  <a:latin typeface="Meiryo UI" panose="020B0604030504040204" pitchFamily="50" charset="-128"/>
                  <a:ea typeface="Meiryo UI" panose="020B0604030504040204" pitchFamily="50" charset="-128"/>
                </a:rPr>
                <a:t>P7</a:t>
              </a:r>
              <a:r>
                <a:rPr kumimoji="1" lang="ja-JP" altLang="en-US" sz="1600" dirty="0">
                  <a:solidFill>
                    <a:schemeClr val="tx1"/>
                  </a:solidFill>
                  <a:latin typeface="Meiryo UI" panose="020B0604030504040204" pitchFamily="50" charset="-128"/>
                  <a:ea typeface="Meiryo UI" panose="020B0604030504040204" pitchFamily="50" charset="-128"/>
                </a:rPr>
                <a:t>ご参照）</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44" name="正方形/長方形 43">
              <a:extLst>
                <a:ext uri="{FF2B5EF4-FFF2-40B4-BE49-F238E27FC236}">
                  <a16:creationId xmlns:a16="http://schemas.microsoft.com/office/drawing/2014/main" id="{7C30B829-E620-73CD-9C59-5CFD63C13326}"/>
                </a:ext>
              </a:extLst>
            </p:cNvPr>
            <p:cNvSpPr/>
            <p:nvPr/>
          </p:nvSpPr>
          <p:spPr>
            <a:xfrm>
              <a:off x="3456246" y="2391507"/>
              <a:ext cx="1427723" cy="1403134"/>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ctr"/>
            <a:lstStyle/>
            <a:p>
              <a:pPr marL="180975" indent="-180975">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対面相談</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実施</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400" dirty="0">
                  <a:solidFill>
                    <a:srgbClr val="FF0000"/>
                  </a:solidFill>
                  <a:latin typeface="Meiryo UI" panose="020B0604030504040204" pitchFamily="50" charset="-128"/>
                  <a:ea typeface="Meiryo UI" panose="020B0604030504040204" pitchFamily="50" charset="-128"/>
                </a:rPr>
                <a:t>ご希望の場所</a:t>
              </a:r>
              <a:br>
                <a:rPr kumimoji="1" lang="en-US" altLang="ja-JP" sz="1400" dirty="0">
                  <a:solidFill>
                    <a:srgbClr val="FF0000"/>
                  </a:solidFill>
                  <a:latin typeface="Meiryo UI" panose="020B0604030504040204" pitchFamily="50" charset="-128"/>
                  <a:ea typeface="Meiryo UI" panose="020B0604030504040204" pitchFamily="50" charset="-128"/>
                </a:rPr>
              </a:br>
              <a:r>
                <a:rPr kumimoji="1" lang="ja-JP" altLang="en-US" sz="1400" dirty="0">
                  <a:solidFill>
                    <a:srgbClr val="FF0000"/>
                  </a:solidFill>
                  <a:latin typeface="Meiryo UI" panose="020B0604030504040204" pitchFamily="50" charset="-128"/>
                  <a:ea typeface="Meiryo UI" panose="020B0604030504040204" pitchFamily="50" charset="-128"/>
                </a:rPr>
                <a:t>まで伺います</a:t>
              </a:r>
              <a:endParaRPr kumimoji="1" lang="en-US" altLang="ja-JP" sz="1400" dirty="0">
                <a:solidFill>
                  <a:srgbClr val="FF0000"/>
                </a:solidFill>
                <a:latin typeface="Meiryo UI" panose="020B0604030504040204" pitchFamily="50" charset="-128"/>
                <a:ea typeface="Meiryo UI" panose="020B0604030504040204" pitchFamily="50" charset="-128"/>
              </a:endParaRPr>
            </a:p>
            <a:p>
              <a:pPr marL="180975" indent="-180975">
                <a:spcBef>
                  <a:spcPts val="300"/>
                </a:spcBef>
                <a:buFont typeface="Arial" panose="020B0604020202020204" pitchFamily="34" charset="0"/>
                <a:buChar char="•"/>
              </a:pP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電話相談</a:t>
              </a:r>
              <a:r>
                <a:rPr kumimoji="1" lang="en-US" altLang="ja-JP" sz="1600" dirty="0">
                  <a:solidFill>
                    <a:schemeClr val="tx1"/>
                  </a:solidFill>
                  <a:latin typeface="Meiryo UI" panose="020B0604030504040204" pitchFamily="50" charset="-128"/>
                  <a:ea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AEC5DD3A-E20A-EE68-2790-6B5FFEC7B5D4}"/>
                </a:ext>
              </a:extLst>
            </p:cNvPr>
            <p:cNvSpPr/>
            <p:nvPr/>
          </p:nvSpPr>
          <p:spPr>
            <a:xfrm>
              <a:off x="5128620" y="2391507"/>
              <a:ext cx="1427723" cy="1403134"/>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ctr"/>
            <a:lstStyle/>
            <a:p>
              <a:pPr marL="180975" indent="-180975">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諸事情を勘案し、複数入居候補先を検討</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（予算、場所等）</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46" name="正方形/長方形 45">
              <a:extLst>
                <a:ext uri="{FF2B5EF4-FFF2-40B4-BE49-F238E27FC236}">
                  <a16:creationId xmlns:a16="http://schemas.microsoft.com/office/drawing/2014/main" id="{8B276F50-6745-21B3-56D1-A3ED007B0CDF}"/>
                </a:ext>
              </a:extLst>
            </p:cNvPr>
            <p:cNvSpPr/>
            <p:nvPr/>
          </p:nvSpPr>
          <p:spPr>
            <a:xfrm>
              <a:off x="6811172" y="2391507"/>
              <a:ext cx="1427723" cy="1403134"/>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ctr"/>
            <a:lstStyle/>
            <a:p>
              <a:pPr marL="180975" indent="-180975">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見学日程を</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調整し実地</a:t>
              </a:r>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見学</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47" name="正方形/長方形 46">
              <a:extLst>
                <a:ext uri="{FF2B5EF4-FFF2-40B4-BE49-F238E27FC236}">
                  <a16:creationId xmlns:a16="http://schemas.microsoft.com/office/drawing/2014/main" id="{FE6589B1-CBDE-E235-4E4A-59EF4281CD4E}"/>
                </a:ext>
              </a:extLst>
            </p:cNvPr>
            <p:cNvSpPr/>
            <p:nvPr/>
          </p:nvSpPr>
          <p:spPr>
            <a:xfrm>
              <a:off x="8493724" y="2391507"/>
              <a:ext cx="1427723" cy="1403134"/>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ctr"/>
            <a:lstStyle/>
            <a:p>
              <a:pPr marL="180975" indent="-180975">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入居ホームの決定</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80975" indent="-180975">
                <a:spcBef>
                  <a:spcPts val="600"/>
                </a:spcBef>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ご入居</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8191773B-743E-7DFA-E51F-8AF0E74D2F08}"/>
                </a:ext>
              </a:extLst>
            </p:cNvPr>
            <p:cNvSpPr/>
            <p:nvPr/>
          </p:nvSpPr>
          <p:spPr>
            <a:xfrm>
              <a:off x="1775637" y="4506438"/>
              <a:ext cx="3924882" cy="1403134"/>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ctr"/>
            <a:lstStyle/>
            <a:p>
              <a:pPr marL="180975" indent="-180975">
                <a:spcBef>
                  <a:spcPts val="600"/>
                </a:spcBef>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ご家族が忙しくて病院の付添に行けない</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80975" indent="-180975">
                <a:spcBef>
                  <a:spcPts val="600"/>
                </a:spcBef>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ご家族と疎遠、又は遠方にご家族が居て行政手続きができない</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180975" indent="-180975">
                <a:spcBef>
                  <a:spcPts val="600"/>
                </a:spcBef>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ご家族に迷惑はかけたくないが一人では心細い</a:t>
              </a:r>
            </a:p>
          </p:txBody>
        </p:sp>
        <p:sp>
          <p:nvSpPr>
            <p:cNvPr id="50" name="正方形/長方形 49">
              <a:extLst>
                <a:ext uri="{FF2B5EF4-FFF2-40B4-BE49-F238E27FC236}">
                  <a16:creationId xmlns:a16="http://schemas.microsoft.com/office/drawing/2014/main" id="{9D2851FC-1D6D-A96D-A8FD-5FCBE9C38D96}"/>
                </a:ext>
              </a:extLst>
            </p:cNvPr>
            <p:cNvSpPr/>
            <p:nvPr/>
          </p:nvSpPr>
          <p:spPr>
            <a:xfrm>
              <a:off x="5962275" y="4506438"/>
              <a:ext cx="3924882" cy="1403134"/>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tIns="0" rIns="0" bIns="0" rtlCol="0" anchor="ctr"/>
            <a:lstStyle/>
            <a:p>
              <a:pPr marL="180975" indent="-180975">
                <a:spcBef>
                  <a:spcPts val="600"/>
                </a:spcBef>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病院の受診同行のお手伝い</a:t>
              </a:r>
            </a:p>
            <a:p>
              <a:pPr marL="180975" indent="-180975">
                <a:spcBef>
                  <a:spcPts val="600"/>
                </a:spcBef>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行政手続きのお手伝い</a:t>
              </a:r>
            </a:p>
            <a:p>
              <a:pPr marL="180975" indent="-180975">
                <a:spcBef>
                  <a:spcPts val="600"/>
                </a:spcBef>
                <a:buFont typeface="Arial" panose="020B0604020202020204" pitchFamily="34" charset="0"/>
                <a:buChar char="•"/>
              </a:pPr>
              <a:r>
                <a:rPr kumimoji="1" lang="ja-JP" altLang="en-US" sz="1600" dirty="0">
                  <a:solidFill>
                    <a:schemeClr val="tx1"/>
                  </a:solidFill>
                  <a:latin typeface="Meiryo UI" panose="020B0604030504040204" pitchFamily="50" charset="-128"/>
                  <a:ea typeface="Meiryo UI" panose="020B0604030504040204" pitchFamily="50" charset="-128"/>
                </a:rPr>
                <a:t>ご家族の代わりになるような、継続したサポートが必要な方へのお手伝い</a:t>
              </a:r>
            </a:p>
          </p:txBody>
        </p:sp>
        <p:sp>
          <p:nvSpPr>
            <p:cNvPr id="2" name="矢印: 五方向 1">
              <a:extLst>
                <a:ext uri="{FF2B5EF4-FFF2-40B4-BE49-F238E27FC236}">
                  <a16:creationId xmlns:a16="http://schemas.microsoft.com/office/drawing/2014/main" id="{C9678442-DC03-757C-54CC-6B414C065498}"/>
                </a:ext>
              </a:extLst>
            </p:cNvPr>
            <p:cNvSpPr/>
            <p:nvPr/>
          </p:nvSpPr>
          <p:spPr>
            <a:xfrm>
              <a:off x="1775637" y="1890627"/>
              <a:ext cx="1537465" cy="504994"/>
            </a:xfrm>
            <a:prstGeom prst="homePlate">
              <a:avLst>
                <a:gd name="adj" fmla="val 27778"/>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お問合せ</a:t>
              </a:r>
            </a:p>
          </p:txBody>
        </p:sp>
        <p:sp>
          <p:nvSpPr>
            <p:cNvPr id="12" name="矢印: 五方向 11">
              <a:extLst>
                <a:ext uri="{FF2B5EF4-FFF2-40B4-BE49-F238E27FC236}">
                  <a16:creationId xmlns:a16="http://schemas.microsoft.com/office/drawing/2014/main" id="{F61178C3-FD2F-6186-72D6-433B423B4D21}"/>
                </a:ext>
              </a:extLst>
            </p:cNvPr>
            <p:cNvSpPr/>
            <p:nvPr/>
          </p:nvSpPr>
          <p:spPr>
            <a:xfrm>
              <a:off x="3456246" y="1890627"/>
              <a:ext cx="1537465" cy="504994"/>
            </a:xfrm>
            <a:prstGeom prst="homePlate">
              <a:avLst>
                <a:gd name="adj" fmla="val 27778"/>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ご相談</a:t>
              </a:r>
            </a:p>
          </p:txBody>
        </p:sp>
        <p:sp>
          <p:nvSpPr>
            <p:cNvPr id="17" name="矢印: 五方向 16">
              <a:extLst>
                <a:ext uri="{FF2B5EF4-FFF2-40B4-BE49-F238E27FC236}">
                  <a16:creationId xmlns:a16="http://schemas.microsoft.com/office/drawing/2014/main" id="{E16AA4DE-255C-372D-D97D-5B950EFB4BE3}"/>
                </a:ext>
              </a:extLst>
            </p:cNvPr>
            <p:cNvSpPr/>
            <p:nvPr/>
          </p:nvSpPr>
          <p:spPr>
            <a:xfrm>
              <a:off x="5136855" y="1890627"/>
              <a:ext cx="1537465" cy="504994"/>
            </a:xfrm>
            <a:prstGeom prst="homePlate">
              <a:avLst>
                <a:gd name="adj" fmla="val 27778"/>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入居先検討</a:t>
              </a:r>
            </a:p>
          </p:txBody>
        </p:sp>
        <p:sp>
          <p:nvSpPr>
            <p:cNvPr id="20" name="矢印: 五方向 19">
              <a:extLst>
                <a:ext uri="{FF2B5EF4-FFF2-40B4-BE49-F238E27FC236}">
                  <a16:creationId xmlns:a16="http://schemas.microsoft.com/office/drawing/2014/main" id="{8BA80BE6-535A-7D5F-E92F-860AE91BCAD5}"/>
                </a:ext>
              </a:extLst>
            </p:cNvPr>
            <p:cNvSpPr/>
            <p:nvPr/>
          </p:nvSpPr>
          <p:spPr>
            <a:xfrm>
              <a:off x="6817466" y="1890627"/>
              <a:ext cx="1537465" cy="504994"/>
            </a:xfrm>
            <a:prstGeom prst="homePlate">
              <a:avLst>
                <a:gd name="adj" fmla="val 27778"/>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ホーム見学</a:t>
              </a:r>
            </a:p>
          </p:txBody>
        </p:sp>
        <p:sp>
          <p:nvSpPr>
            <p:cNvPr id="21" name="矢印: 五方向 20">
              <a:extLst>
                <a:ext uri="{FF2B5EF4-FFF2-40B4-BE49-F238E27FC236}">
                  <a16:creationId xmlns:a16="http://schemas.microsoft.com/office/drawing/2014/main" id="{3B565F3C-DB10-94DB-2160-F2F56C4C806E}"/>
                </a:ext>
              </a:extLst>
            </p:cNvPr>
            <p:cNvSpPr/>
            <p:nvPr/>
          </p:nvSpPr>
          <p:spPr>
            <a:xfrm>
              <a:off x="8498075" y="1890627"/>
              <a:ext cx="1537465" cy="504994"/>
            </a:xfrm>
            <a:prstGeom prst="homePlate">
              <a:avLst>
                <a:gd name="adj" fmla="val 27778"/>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ホームご入居</a:t>
              </a:r>
            </a:p>
          </p:txBody>
        </p:sp>
        <p:grpSp>
          <p:nvGrpSpPr>
            <p:cNvPr id="34" name="グループ化 33">
              <a:extLst>
                <a:ext uri="{FF2B5EF4-FFF2-40B4-BE49-F238E27FC236}">
                  <a16:creationId xmlns:a16="http://schemas.microsoft.com/office/drawing/2014/main" id="{6F8054FA-8A30-8E7F-BF2F-48B2E81FFE18}"/>
                </a:ext>
              </a:extLst>
            </p:cNvPr>
            <p:cNvGrpSpPr/>
            <p:nvPr/>
          </p:nvGrpSpPr>
          <p:grpSpPr>
            <a:xfrm>
              <a:off x="1775638" y="4001444"/>
              <a:ext cx="8259903" cy="504994"/>
              <a:chOff x="2023110" y="3786900"/>
              <a:chExt cx="9549389" cy="561109"/>
            </a:xfrm>
          </p:grpSpPr>
          <p:sp>
            <p:nvSpPr>
              <p:cNvPr id="32" name="矢印: 五方向 31">
                <a:extLst>
                  <a:ext uri="{FF2B5EF4-FFF2-40B4-BE49-F238E27FC236}">
                    <a16:creationId xmlns:a16="http://schemas.microsoft.com/office/drawing/2014/main" id="{6D95CAEB-A87C-2D7C-DC2B-20196C177E60}"/>
                  </a:ext>
                </a:extLst>
              </p:cNvPr>
              <p:cNvSpPr/>
              <p:nvPr/>
            </p:nvSpPr>
            <p:spPr>
              <a:xfrm>
                <a:off x="2023110" y="3786900"/>
                <a:ext cx="4709160" cy="561109"/>
              </a:xfrm>
              <a:prstGeom prst="homePlate">
                <a:avLst>
                  <a:gd name="adj" fmla="val 27778"/>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お悩み事発生時にご相談（例）</a:t>
                </a:r>
              </a:p>
            </p:txBody>
          </p:sp>
          <p:sp>
            <p:nvSpPr>
              <p:cNvPr id="33" name="矢印: 五方向 32">
                <a:extLst>
                  <a:ext uri="{FF2B5EF4-FFF2-40B4-BE49-F238E27FC236}">
                    <a16:creationId xmlns:a16="http://schemas.microsoft.com/office/drawing/2014/main" id="{AE764533-DBE3-43C0-68FE-C97E178A7E3F}"/>
                  </a:ext>
                </a:extLst>
              </p:cNvPr>
              <p:cNvSpPr/>
              <p:nvPr/>
            </p:nvSpPr>
            <p:spPr>
              <a:xfrm>
                <a:off x="6863339" y="3786900"/>
                <a:ext cx="4709160" cy="561109"/>
              </a:xfrm>
              <a:prstGeom prst="homePlate">
                <a:avLst>
                  <a:gd name="adj" fmla="val 27778"/>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具体的な対応方針ご提案・実行</a:t>
                </a:r>
                <a:r>
                  <a:rPr kumimoji="1" lang="en-US" altLang="ja-JP" dirty="0">
                    <a:solidFill>
                      <a:schemeClr val="tx1"/>
                    </a:solidFill>
                    <a:latin typeface="Meiryo UI" panose="020B0604030504040204" pitchFamily="50" charset="-128"/>
                    <a:ea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rPr>
                  <a:t>例）</a:t>
                </a:r>
              </a:p>
            </p:txBody>
          </p:sp>
        </p:grpSp>
      </p:grpSp>
    </p:spTree>
    <p:extLst>
      <p:ext uri="{BB962C8B-B14F-4D97-AF65-F5344CB8AC3E}">
        <p14:creationId xmlns:p14="http://schemas.microsoft.com/office/powerpoint/2010/main" val="211185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8DA423B-A3F4-04CB-07C3-489890CF6004}"/>
              </a:ext>
            </a:extLst>
          </p:cNvPr>
          <p:cNvSpPr>
            <a:spLocks noGrp="1"/>
          </p:cNvSpPr>
          <p:nvPr>
            <p:ph type="sldNum" sz="quarter" idx="12"/>
          </p:nvPr>
        </p:nvSpPr>
        <p:spPr/>
        <p:txBody>
          <a:bodyPr/>
          <a:lstStyle/>
          <a:p>
            <a:fld id="{6F8437D7-8EAC-460A-B519-B279D2D5786F}" type="slidenum">
              <a:rPr kumimoji="1" lang="ja-JP" altLang="en-US" smtClean="0"/>
              <a:t>6</a:t>
            </a:fld>
            <a:endParaRPr kumimoji="1" lang="ja-JP" altLang="en-US"/>
          </a:p>
        </p:txBody>
      </p:sp>
      <p:sp>
        <p:nvSpPr>
          <p:cNvPr id="4" name="タイトル 1">
            <a:extLst>
              <a:ext uri="{FF2B5EF4-FFF2-40B4-BE49-F238E27FC236}">
                <a16:creationId xmlns:a16="http://schemas.microsoft.com/office/drawing/2014/main" id="{99F10D8F-6183-E946-AA27-3F7622B1B76C}"/>
              </a:ext>
            </a:extLst>
          </p:cNvPr>
          <p:cNvSpPr txBox="1">
            <a:spLocks/>
          </p:cNvSpPr>
          <p:nvPr/>
        </p:nvSpPr>
        <p:spPr>
          <a:xfrm>
            <a:off x="894995" y="178648"/>
            <a:ext cx="10515600" cy="4687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r>
              <a:rPr lang="ja-JP" altLang="en-US" sz="2000" dirty="0">
                <a:solidFill>
                  <a:schemeClr val="accent1"/>
                </a:solidFill>
                <a:latin typeface="Arial" panose="020B0604020202020204" pitchFamily="34" charset="0"/>
                <a:ea typeface="Meiryo UI" panose="020B0604030504040204" pitchFamily="50" charset="-128"/>
              </a:rPr>
              <a:t>ご家族様からの声</a:t>
            </a:r>
          </a:p>
        </p:txBody>
      </p:sp>
      <p:sp>
        <p:nvSpPr>
          <p:cNvPr id="5" name="吹き出し: 円形 4">
            <a:extLst>
              <a:ext uri="{FF2B5EF4-FFF2-40B4-BE49-F238E27FC236}">
                <a16:creationId xmlns:a16="http://schemas.microsoft.com/office/drawing/2014/main" id="{0997A051-00BA-9538-28CA-51FFD8919A7C}"/>
              </a:ext>
            </a:extLst>
          </p:cNvPr>
          <p:cNvSpPr/>
          <p:nvPr/>
        </p:nvSpPr>
        <p:spPr>
          <a:xfrm>
            <a:off x="5567759" y="943902"/>
            <a:ext cx="3195968" cy="2188602"/>
          </a:xfrm>
          <a:prstGeom prst="wedgeEllipseCallout">
            <a:avLst>
              <a:gd name="adj1" fmla="val -887"/>
              <a:gd name="adj2" fmla="val 116453"/>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indent="180975"/>
            <a:r>
              <a:rPr kumimoji="1" lang="ja-JP" altLang="en-US" sz="1400" b="1" dirty="0">
                <a:solidFill>
                  <a:schemeClr val="tx1"/>
                </a:solidFill>
              </a:rPr>
              <a:t>お陰様で母は無事に生活を始めています。最初は戸惑っていましたが、</a:t>
            </a:r>
            <a:r>
              <a:rPr kumimoji="1" lang="en-US" altLang="ja-JP" sz="1400" b="1" dirty="0">
                <a:solidFill>
                  <a:schemeClr val="tx1"/>
                </a:solidFill>
              </a:rPr>
              <a:t>1</a:t>
            </a:r>
            <a:r>
              <a:rPr kumimoji="1" lang="ja-JP" altLang="en-US" sz="1400" b="1" dirty="0">
                <a:solidFill>
                  <a:schemeClr val="tx1"/>
                </a:solidFill>
              </a:rPr>
              <a:t>週間経ちだいぶ慣れてきて、楽しく過ごしているようで安心しています。色々とアドバイス頂きありがとうございました。（</a:t>
            </a:r>
            <a:r>
              <a:rPr kumimoji="1" lang="en-US" altLang="ja-JP" sz="1400" b="1" dirty="0">
                <a:solidFill>
                  <a:schemeClr val="tx1"/>
                </a:solidFill>
              </a:rPr>
              <a:t>70</a:t>
            </a:r>
            <a:r>
              <a:rPr kumimoji="1" lang="ja-JP" altLang="en-US" sz="1400" b="1" dirty="0">
                <a:solidFill>
                  <a:schemeClr val="tx1"/>
                </a:solidFill>
              </a:rPr>
              <a:t>代　女性）</a:t>
            </a:r>
          </a:p>
        </p:txBody>
      </p:sp>
      <p:sp>
        <p:nvSpPr>
          <p:cNvPr id="6" name="吹き出し: 円形 5">
            <a:extLst>
              <a:ext uri="{FF2B5EF4-FFF2-40B4-BE49-F238E27FC236}">
                <a16:creationId xmlns:a16="http://schemas.microsoft.com/office/drawing/2014/main" id="{197900DE-C8E5-26C6-4B1F-9E1D45567E43}"/>
              </a:ext>
            </a:extLst>
          </p:cNvPr>
          <p:cNvSpPr/>
          <p:nvPr/>
        </p:nvSpPr>
        <p:spPr>
          <a:xfrm>
            <a:off x="499735" y="861864"/>
            <a:ext cx="4926539" cy="2362674"/>
          </a:xfrm>
          <a:prstGeom prst="wedgeEllipseCallout">
            <a:avLst>
              <a:gd name="adj1" fmla="val 77378"/>
              <a:gd name="adj2" fmla="val 82731"/>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indent="180975"/>
            <a:r>
              <a:rPr kumimoji="1" lang="ja-JP" altLang="en-US" sz="1400" b="1" dirty="0">
                <a:solidFill>
                  <a:schemeClr val="tx1"/>
                </a:solidFill>
              </a:rPr>
              <a:t>色々と間に合うか心配していましたが、無事退院して入居しました。食べる事こそできませんが、孫の面会時しっかり沢山おしゃべりができ、食べられない事が信じられません。</a:t>
            </a:r>
            <a:endParaRPr kumimoji="1" lang="en-US" altLang="ja-JP" sz="1400" b="1" dirty="0">
              <a:solidFill>
                <a:schemeClr val="tx1"/>
              </a:solidFill>
            </a:endParaRPr>
          </a:p>
          <a:p>
            <a:pPr indent="180975"/>
            <a:r>
              <a:rPr kumimoji="1" lang="ja-JP" altLang="en-US" sz="1400" b="1" dirty="0">
                <a:solidFill>
                  <a:schemeClr val="tx1"/>
                </a:solidFill>
              </a:rPr>
              <a:t>堀井さんには一番大変な時にお世話になったので、失礼があったかもしれません。とても温かく対応して下さって有難うございました。堀井さんの言葉にとても救われました。（</a:t>
            </a:r>
            <a:r>
              <a:rPr kumimoji="1" lang="en-US" altLang="ja-JP" sz="1400" b="1" dirty="0">
                <a:solidFill>
                  <a:schemeClr val="tx1"/>
                </a:solidFill>
              </a:rPr>
              <a:t>50</a:t>
            </a:r>
            <a:r>
              <a:rPr kumimoji="1" lang="ja-JP" altLang="en-US" sz="1400" b="1" dirty="0">
                <a:solidFill>
                  <a:schemeClr val="tx1"/>
                </a:solidFill>
              </a:rPr>
              <a:t>代　女性）</a:t>
            </a:r>
            <a:endParaRPr kumimoji="1" lang="en-US" altLang="ja-JP" sz="1400" b="1" dirty="0">
              <a:solidFill>
                <a:schemeClr val="tx1"/>
              </a:solidFill>
            </a:endParaRPr>
          </a:p>
        </p:txBody>
      </p:sp>
      <p:sp>
        <p:nvSpPr>
          <p:cNvPr id="7" name="吹き出し: 円形 6">
            <a:extLst>
              <a:ext uri="{FF2B5EF4-FFF2-40B4-BE49-F238E27FC236}">
                <a16:creationId xmlns:a16="http://schemas.microsoft.com/office/drawing/2014/main" id="{C458F892-4441-094D-9A88-B979C14AF3A3}"/>
              </a:ext>
            </a:extLst>
          </p:cNvPr>
          <p:cNvSpPr/>
          <p:nvPr/>
        </p:nvSpPr>
        <p:spPr>
          <a:xfrm>
            <a:off x="380380" y="3428998"/>
            <a:ext cx="6306829" cy="2567137"/>
          </a:xfrm>
          <a:prstGeom prst="wedgeEllipseCallout">
            <a:avLst>
              <a:gd name="adj1" fmla="val 52581"/>
              <a:gd name="adj2" fmla="val -13948"/>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indent="180975"/>
            <a:r>
              <a:rPr kumimoji="1" lang="ja-JP" altLang="en-US" sz="1400" b="1" dirty="0">
                <a:solidFill>
                  <a:schemeClr val="tx1"/>
                </a:solidFill>
              </a:rPr>
              <a:t>暑い日が続いていますがお変わりなくお過ごしでしょうか？今回は堀井さんにご尽力頂いたお陰で母が無事に入居する事ができました。入院生活と並行して探すことに当初戸惑っておりましたが、堀井さんの温かいお導きのお陰で安心して一つずつ決断をしていく事が出来ました。心より御礼申し上げます。</a:t>
            </a:r>
            <a:endParaRPr kumimoji="1" lang="en-US" altLang="ja-JP" sz="1400" b="1" dirty="0">
              <a:solidFill>
                <a:schemeClr val="tx1"/>
              </a:solidFill>
            </a:endParaRPr>
          </a:p>
          <a:p>
            <a:pPr indent="180975"/>
            <a:r>
              <a:rPr kumimoji="1" lang="ja-JP" altLang="en-US" sz="1400" b="1" dirty="0">
                <a:solidFill>
                  <a:schemeClr val="tx1"/>
                </a:solidFill>
              </a:rPr>
              <a:t>堀井さんの個人のこころに寄添うお仕事のあり方、これからの時代にとてもニーズがあると確信しております。パイオニアとして今後も益々のご活躍をお祈りしております。（</a:t>
            </a:r>
            <a:r>
              <a:rPr kumimoji="1" lang="en-US" altLang="ja-JP" sz="1400" b="1" dirty="0">
                <a:solidFill>
                  <a:schemeClr val="tx1"/>
                </a:solidFill>
              </a:rPr>
              <a:t>60</a:t>
            </a:r>
            <a:r>
              <a:rPr kumimoji="1" lang="ja-JP" altLang="en-US" sz="1400" b="1" dirty="0">
                <a:solidFill>
                  <a:schemeClr val="tx1"/>
                </a:solidFill>
              </a:rPr>
              <a:t>代　男性）</a:t>
            </a:r>
            <a:endParaRPr kumimoji="1" lang="en-US" altLang="ja-JP" sz="1400" b="1" dirty="0">
              <a:solidFill>
                <a:schemeClr val="tx1"/>
              </a:solidFill>
            </a:endParaRPr>
          </a:p>
        </p:txBody>
      </p:sp>
      <p:sp>
        <p:nvSpPr>
          <p:cNvPr id="8" name="吹き出し: 円形 7">
            <a:extLst>
              <a:ext uri="{FF2B5EF4-FFF2-40B4-BE49-F238E27FC236}">
                <a16:creationId xmlns:a16="http://schemas.microsoft.com/office/drawing/2014/main" id="{74216044-8F03-B0B9-0E15-1EDD90E50D36}"/>
              </a:ext>
            </a:extLst>
          </p:cNvPr>
          <p:cNvSpPr/>
          <p:nvPr/>
        </p:nvSpPr>
        <p:spPr>
          <a:xfrm>
            <a:off x="8389088" y="3498538"/>
            <a:ext cx="3375803" cy="2476264"/>
          </a:xfrm>
          <a:prstGeom prst="wedgeEllipseCallout">
            <a:avLst>
              <a:gd name="adj1" fmla="val -69853"/>
              <a:gd name="adj2" fmla="val -15741"/>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indent="180975"/>
            <a:r>
              <a:rPr kumimoji="1" lang="ja-JP" altLang="en-US" sz="1400" b="1" dirty="0">
                <a:solidFill>
                  <a:schemeClr val="tx1"/>
                </a:solidFill>
              </a:rPr>
              <a:t>施設のお立合いや今世卒業にあたり、大変ご親切にまた丁寧にご支援を賜りました事心より深く御礼申し上げます。堀井様に節々で沢山救って頂き感謝しかありません。</a:t>
            </a:r>
            <a:endParaRPr kumimoji="1" lang="en-US" altLang="ja-JP" sz="1400" b="1" dirty="0">
              <a:solidFill>
                <a:schemeClr val="tx1"/>
              </a:solidFill>
            </a:endParaRPr>
          </a:p>
          <a:p>
            <a:r>
              <a:rPr kumimoji="1" lang="ja-JP" altLang="en-US" sz="1400" b="1" dirty="0">
                <a:solidFill>
                  <a:schemeClr val="tx1"/>
                </a:solidFill>
              </a:rPr>
              <a:t>本当にありがとうございました。（</a:t>
            </a:r>
            <a:r>
              <a:rPr kumimoji="1" lang="en-US" altLang="ja-JP" sz="1400" b="1" dirty="0">
                <a:solidFill>
                  <a:schemeClr val="tx1"/>
                </a:solidFill>
              </a:rPr>
              <a:t>50</a:t>
            </a:r>
            <a:r>
              <a:rPr kumimoji="1" lang="ja-JP" altLang="en-US" sz="1400" b="1" dirty="0">
                <a:solidFill>
                  <a:schemeClr val="tx1"/>
                </a:solidFill>
              </a:rPr>
              <a:t>代　女性）</a:t>
            </a:r>
          </a:p>
        </p:txBody>
      </p:sp>
      <p:sp>
        <p:nvSpPr>
          <p:cNvPr id="9" name="吹き出し: 円形 8">
            <a:extLst>
              <a:ext uri="{FF2B5EF4-FFF2-40B4-BE49-F238E27FC236}">
                <a16:creationId xmlns:a16="http://schemas.microsoft.com/office/drawing/2014/main" id="{64A87A45-9D01-9FDB-E73F-4167485F3B94}"/>
              </a:ext>
            </a:extLst>
          </p:cNvPr>
          <p:cNvSpPr/>
          <p:nvPr/>
        </p:nvSpPr>
        <p:spPr>
          <a:xfrm>
            <a:off x="8859424" y="1360966"/>
            <a:ext cx="2879912" cy="2068033"/>
          </a:xfrm>
          <a:prstGeom prst="wedgeEllipseCallout">
            <a:avLst>
              <a:gd name="adj1" fmla="val -93934"/>
              <a:gd name="adj2" fmla="val 87054"/>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indent="180975"/>
            <a:r>
              <a:rPr kumimoji="1" lang="ja-JP" altLang="en-US" sz="1400" b="1" dirty="0">
                <a:solidFill>
                  <a:schemeClr val="tx1"/>
                </a:solidFill>
              </a:rPr>
              <a:t>この度は大変お世話になり、どうもありがとうございました。前野さんと貴社のサポートがなかったらここまでスムーズに入居はできませんでした。感謝申し上げます。</a:t>
            </a:r>
            <a:endParaRPr kumimoji="1" lang="en-US" altLang="ja-JP" sz="1400" b="1" dirty="0">
              <a:solidFill>
                <a:schemeClr val="tx1"/>
              </a:solidFill>
            </a:endParaRPr>
          </a:p>
          <a:p>
            <a:r>
              <a:rPr kumimoji="1" lang="ja-JP" altLang="en-US" sz="1400" b="1" dirty="0">
                <a:solidFill>
                  <a:schemeClr val="tx1"/>
                </a:solidFill>
              </a:rPr>
              <a:t>（</a:t>
            </a:r>
            <a:r>
              <a:rPr kumimoji="1" lang="en-US" altLang="ja-JP" sz="1400" b="1" dirty="0">
                <a:solidFill>
                  <a:schemeClr val="tx1"/>
                </a:solidFill>
              </a:rPr>
              <a:t>60</a:t>
            </a:r>
            <a:r>
              <a:rPr kumimoji="1" lang="ja-JP" altLang="en-US" sz="1400" b="1" dirty="0">
                <a:solidFill>
                  <a:schemeClr val="tx1"/>
                </a:solidFill>
              </a:rPr>
              <a:t>代　男性）</a:t>
            </a:r>
          </a:p>
        </p:txBody>
      </p:sp>
      <p:pic>
        <p:nvPicPr>
          <p:cNvPr id="12" name="図 11">
            <a:extLst>
              <a:ext uri="{FF2B5EF4-FFF2-40B4-BE49-F238E27FC236}">
                <a16:creationId xmlns:a16="http://schemas.microsoft.com/office/drawing/2014/main" id="{58C85431-224A-3580-2498-DCF30CBC20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851" y="4454195"/>
            <a:ext cx="2230147" cy="1455514"/>
          </a:xfrm>
          <a:prstGeom prst="rect">
            <a:avLst/>
          </a:prstGeom>
        </p:spPr>
      </p:pic>
    </p:spTree>
    <p:extLst>
      <p:ext uri="{BB962C8B-B14F-4D97-AF65-F5344CB8AC3E}">
        <p14:creationId xmlns:p14="http://schemas.microsoft.com/office/powerpoint/2010/main" val="153436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C7C8C9D1-3C34-68C5-04C4-ACB45AF0A8DC}"/>
              </a:ext>
            </a:extLst>
          </p:cNvPr>
          <p:cNvSpPr>
            <a:spLocks noGrp="1"/>
          </p:cNvSpPr>
          <p:nvPr>
            <p:ph type="subTitle" idx="1"/>
          </p:nvPr>
        </p:nvSpPr>
        <p:spPr>
          <a:xfrm>
            <a:off x="3944440" y="828205"/>
            <a:ext cx="7862860" cy="2567647"/>
          </a:xfrm>
        </p:spPr>
        <p:txBody>
          <a:bodyPr>
            <a:noAutofit/>
          </a:bodyPr>
          <a:lstStyle/>
          <a:p>
            <a:r>
              <a:rPr kumimoji="1" lang="ja-JP" altLang="en-US" sz="2400" b="1" dirty="0">
                <a:solidFill>
                  <a:srgbClr val="FF7C80"/>
                </a:solidFill>
                <a:latin typeface="Meiryo UI" panose="020B0604030504040204" pitchFamily="50" charset="-128"/>
                <a:ea typeface="Meiryo UI" panose="020B0604030504040204" pitchFamily="50" charset="-128"/>
              </a:rPr>
              <a:t>こころ一緒に寄添った、希望が見つかる選択を</a:t>
            </a:r>
            <a:endParaRPr lang="en-US" altLang="ja-JP" sz="2400" dirty="0">
              <a:latin typeface="Meiryo UI" panose="020B0604030504040204" pitchFamily="50" charset="-128"/>
              <a:ea typeface="Meiryo UI" panose="020B0604030504040204" pitchFamily="50" charset="-128"/>
            </a:endParaRPr>
          </a:p>
          <a:p>
            <a:pPr marL="342900" indent="-342900" algn="l">
              <a:spcBef>
                <a:spcPts val="600"/>
              </a:spcBef>
              <a:buClrTx/>
              <a:buFont typeface="+mj-ea"/>
              <a:buAutoNum type="circleNumDbPlain"/>
            </a:pPr>
            <a:r>
              <a:rPr kumimoji="1" lang="ja-JP" altLang="en-US" dirty="0">
                <a:latin typeface="Meiryo UI" panose="020B0604030504040204" pitchFamily="50" charset="-128"/>
                <a:ea typeface="Meiryo UI" panose="020B0604030504040204" pitchFamily="50" charset="-128"/>
              </a:rPr>
              <a:t>社会福祉士による安心相談対応</a:t>
            </a:r>
            <a:endParaRPr kumimoji="1" lang="en-US" altLang="ja-JP" dirty="0">
              <a:latin typeface="Meiryo UI" panose="020B0604030504040204" pitchFamily="50" charset="-128"/>
              <a:ea typeface="Meiryo UI" panose="020B0604030504040204" pitchFamily="50" charset="-128"/>
            </a:endParaRPr>
          </a:p>
          <a:p>
            <a:pPr marL="342900" indent="-342900" algn="l">
              <a:spcBef>
                <a:spcPts val="600"/>
              </a:spcBef>
              <a:buClrTx/>
              <a:buFont typeface="+mj-ea"/>
              <a:buAutoNum type="circleNumDbPlain"/>
            </a:pPr>
            <a:r>
              <a:rPr lang="ja-JP" altLang="en-US" dirty="0">
                <a:latin typeface="Meiryo UI" panose="020B0604030504040204" pitchFamily="50" charset="-128"/>
                <a:ea typeface="Meiryo UI" panose="020B0604030504040204" pitchFamily="50" charset="-128"/>
              </a:rPr>
              <a:t>介護付、住宅型有料老人ホーム、サービス付高齢者向け住宅のご紹介、見学のご案内</a:t>
            </a:r>
            <a:endParaRPr lang="en-US" altLang="ja-JP" dirty="0">
              <a:latin typeface="Meiryo UI" panose="020B0604030504040204" pitchFamily="50" charset="-128"/>
              <a:ea typeface="Meiryo UI" panose="020B0604030504040204" pitchFamily="50" charset="-128"/>
            </a:endParaRPr>
          </a:p>
          <a:p>
            <a:pPr marL="342900" indent="-342900" algn="l">
              <a:spcBef>
                <a:spcPts val="600"/>
              </a:spcBef>
              <a:buClrTx/>
              <a:buFont typeface="+mj-ea"/>
              <a:buAutoNum type="circleNumDbPlain"/>
            </a:pPr>
            <a:r>
              <a:rPr kumimoji="1" lang="ja-JP" altLang="en-US" dirty="0">
                <a:latin typeface="Meiryo UI" panose="020B0604030504040204" pitchFamily="50" charset="-128"/>
                <a:ea typeface="Meiryo UI" panose="020B0604030504040204" pitchFamily="50" charset="-128"/>
              </a:rPr>
              <a:t>プライベートソーシャルワーカーとしてのお手伝い</a:t>
            </a:r>
            <a:endParaRPr lang="en-US" altLang="ja-JP" dirty="0">
              <a:latin typeface="Meiryo UI" panose="020B0604030504040204" pitchFamily="50" charset="-128"/>
              <a:ea typeface="Meiryo UI" panose="020B0604030504040204" pitchFamily="50" charset="-128"/>
            </a:endParaRPr>
          </a:p>
          <a:p>
            <a:pPr algn="l"/>
            <a:r>
              <a:rPr lang="ja-JP" altLang="en-US" dirty="0">
                <a:latin typeface="Meiryo UI" panose="020B0604030504040204" pitchFamily="50" charset="-128"/>
                <a:ea typeface="Meiryo UI" panose="020B0604030504040204" pitchFamily="50" charset="-128"/>
              </a:rPr>
              <a:t>をしている会社です。</a:t>
            </a:r>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0D291F00-E435-8136-836F-3391F48B1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193" y="916506"/>
            <a:ext cx="2080879" cy="2479346"/>
          </a:xfrm>
          <a:prstGeom prst="rect">
            <a:avLst/>
          </a:prstGeom>
        </p:spPr>
      </p:pic>
      <p:sp>
        <p:nvSpPr>
          <p:cNvPr id="8" name="テキスト ボックス 7">
            <a:extLst>
              <a:ext uri="{FF2B5EF4-FFF2-40B4-BE49-F238E27FC236}">
                <a16:creationId xmlns:a16="http://schemas.microsoft.com/office/drawing/2014/main" id="{B12C6A9D-41CB-FE0B-19E9-61DDD13EBC13}"/>
              </a:ext>
            </a:extLst>
          </p:cNvPr>
          <p:cNvSpPr txBox="1"/>
          <p:nvPr/>
        </p:nvSpPr>
        <p:spPr>
          <a:xfrm>
            <a:off x="541718" y="3462149"/>
            <a:ext cx="11422600" cy="2095933"/>
          </a:xfrm>
          <a:prstGeom prst="rect">
            <a:avLst/>
          </a:prstGeom>
          <a:noFill/>
        </p:spPr>
        <p:txBody>
          <a:bodyPr wrap="square" rtlCol="0">
            <a:noAutofit/>
          </a:bodyPr>
          <a:lstStyle/>
          <a:p>
            <a:r>
              <a:rPr kumimoji="1" lang="ja-JP" altLang="en-US" dirty="0">
                <a:latin typeface="Meiryo UI" panose="020B0604030504040204" pitchFamily="50" charset="-128"/>
                <a:ea typeface="Meiryo UI" panose="020B0604030504040204" pitchFamily="50" charset="-128"/>
              </a:rPr>
              <a:t>弊社は、ご相談者様とそのご家族の「こころ」にとことん寄添ったお手伝いをしていきたい、との思いを持った社会福祉士</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（ソーシャルワーカー）で構成された会社です。</a:t>
            </a:r>
            <a:endParaRPr lang="en-US" altLang="ja-JP" dirty="0">
              <a:latin typeface="Meiryo UI" panose="020B0604030504040204" pitchFamily="50" charset="-128"/>
              <a:ea typeface="Meiryo UI" panose="020B0604030504040204" pitchFamily="50" charset="-128"/>
            </a:endParaRPr>
          </a:p>
          <a:p>
            <a:pPr>
              <a:spcBef>
                <a:spcPts val="1200"/>
              </a:spcBef>
            </a:pPr>
            <a:r>
              <a:rPr kumimoji="1" lang="ja-JP" altLang="en-US" dirty="0">
                <a:latin typeface="Meiryo UI" panose="020B0604030504040204" pitchFamily="50" charset="-128"/>
                <a:ea typeface="Meiryo UI" panose="020B0604030504040204" pitchFamily="50" charset="-128"/>
              </a:rPr>
              <a:t>昨今、一人一人のお手伝いの内容が複雑化し、連携が必要な要素が増えています。地域の専門職の方々、時には士業の方々と連携しながら、病院後の療養先や、自宅以外の選択肢のサポートをさせて頂きます。</a:t>
            </a:r>
            <a:endParaRPr kumimoji="1" lang="en-US" altLang="ja-JP" dirty="0">
              <a:latin typeface="Meiryo UI" panose="020B0604030504040204" pitchFamily="50" charset="-128"/>
              <a:ea typeface="Meiryo UI" panose="020B0604030504040204" pitchFamily="50" charset="-128"/>
            </a:endParaRPr>
          </a:p>
          <a:p>
            <a:pPr>
              <a:spcBef>
                <a:spcPts val="1200"/>
              </a:spcBef>
            </a:pPr>
            <a:r>
              <a:rPr lang="ja-JP" altLang="en-US" dirty="0">
                <a:latin typeface="Meiryo UI" panose="020B0604030504040204" pitchFamily="50" charset="-128"/>
                <a:ea typeface="Meiryo UI" panose="020B0604030504040204" pitchFamily="50" charset="-128"/>
              </a:rPr>
              <a:t>また、プライベートなソーシャルワーカーとして、皆さまの笑顔が増えるようなお手伝いが出来たらと思っております。どうぞ宜しく</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お願い致します。　</a:t>
            </a:r>
            <a:endParaRPr lang="en-US" altLang="ja-JP" dirty="0">
              <a:latin typeface="Meiryo UI" panose="020B0604030504040204" pitchFamily="50" charset="-128"/>
              <a:ea typeface="Meiryo UI" panose="020B0604030504040204" pitchFamily="50" charset="-128"/>
            </a:endParaRPr>
          </a:p>
          <a:p>
            <a:pPr>
              <a:spcBef>
                <a:spcPts val="1200"/>
              </a:spcBef>
            </a:pPr>
            <a:endParaRPr kumimoji="1" lang="ja-JP" altLang="en-US" dirty="0">
              <a:latin typeface="Meiryo UI" panose="020B0604030504040204" pitchFamily="50" charset="-128"/>
              <a:ea typeface="Meiryo UI" panose="020B0604030504040204" pitchFamily="50" charset="-128"/>
            </a:endParaRPr>
          </a:p>
        </p:txBody>
      </p:sp>
      <p:sp>
        <p:nvSpPr>
          <p:cNvPr id="2" name="スライド番号プレースホルダー 2">
            <a:extLst>
              <a:ext uri="{FF2B5EF4-FFF2-40B4-BE49-F238E27FC236}">
                <a16:creationId xmlns:a16="http://schemas.microsoft.com/office/drawing/2014/main" id="{D0915053-DB45-3EA8-5176-8EFC86297B3D}"/>
              </a:ext>
            </a:extLst>
          </p:cNvPr>
          <p:cNvSpPr>
            <a:spLocks noGrp="1"/>
          </p:cNvSpPr>
          <p:nvPr>
            <p:ph type="sldNum" sz="quarter" idx="12"/>
          </p:nvPr>
        </p:nvSpPr>
        <p:spPr>
          <a:xfrm>
            <a:off x="9918076" y="137408"/>
            <a:ext cx="811019" cy="503578"/>
          </a:xfrm>
        </p:spPr>
        <p:txBody>
          <a:bodyPr/>
          <a:lstStyle/>
          <a:p>
            <a:fld id="{6F8437D7-8EAC-460A-B519-B279D2D5786F}" type="slidenum">
              <a:rPr kumimoji="1" lang="ja-JP" altLang="en-US" smtClean="0"/>
              <a:t>7</a:t>
            </a:fld>
            <a:endParaRPr kumimoji="1" lang="ja-JP" altLang="en-US" dirty="0"/>
          </a:p>
        </p:txBody>
      </p:sp>
      <p:sp>
        <p:nvSpPr>
          <p:cNvPr id="4" name="タイトル 1">
            <a:extLst>
              <a:ext uri="{FF2B5EF4-FFF2-40B4-BE49-F238E27FC236}">
                <a16:creationId xmlns:a16="http://schemas.microsoft.com/office/drawing/2014/main" id="{46C739A1-9AB4-6E45-43BF-FCB6F85D3B4E}"/>
              </a:ext>
            </a:extLst>
          </p:cNvPr>
          <p:cNvSpPr txBox="1">
            <a:spLocks/>
          </p:cNvSpPr>
          <p:nvPr/>
        </p:nvSpPr>
        <p:spPr>
          <a:xfrm>
            <a:off x="838200" y="236241"/>
            <a:ext cx="10515600" cy="4687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r>
              <a:rPr lang="ja-JP" altLang="en-US" sz="2000" dirty="0">
                <a:solidFill>
                  <a:schemeClr val="accent1"/>
                </a:solidFill>
                <a:latin typeface="Arial" panose="020B0604020202020204" pitchFamily="34" charset="0"/>
                <a:ea typeface="Meiryo UI" panose="020B0604030504040204" pitchFamily="50" charset="-128"/>
              </a:rPr>
              <a:t>弊社ご紹介</a:t>
            </a:r>
          </a:p>
        </p:txBody>
      </p:sp>
      <p:grpSp>
        <p:nvGrpSpPr>
          <p:cNvPr id="9" name="グループ化 8">
            <a:extLst>
              <a:ext uri="{FF2B5EF4-FFF2-40B4-BE49-F238E27FC236}">
                <a16:creationId xmlns:a16="http://schemas.microsoft.com/office/drawing/2014/main" id="{E742E757-C9CA-7103-D44F-6FD13C9F2879}"/>
              </a:ext>
            </a:extLst>
          </p:cNvPr>
          <p:cNvGrpSpPr/>
          <p:nvPr/>
        </p:nvGrpSpPr>
        <p:grpSpPr>
          <a:xfrm>
            <a:off x="541718" y="5566658"/>
            <a:ext cx="11350228" cy="929835"/>
            <a:chOff x="693789" y="5566658"/>
            <a:chExt cx="11350228" cy="929835"/>
          </a:xfrm>
        </p:grpSpPr>
        <p:sp>
          <p:nvSpPr>
            <p:cNvPr id="6" name="テキスト ボックス 5">
              <a:extLst>
                <a:ext uri="{FF2B5EF4-FFF2-40B4-BE49-F238E27FC236}">
                  <a16:creationId xmlns:a16="http://schemas.microsoft.com/office/drawing/2014/main" id="{68B101AA-22A5-9FF8-7350-D0058F76076D}"/>
                </a:ext>
              </a:extLst>
            </p:cNvPr>
            <p:cNvSpPr txBox="1"/>
            <p:nvPr/>
          </p:nvSpPr>
          <p:spPr>
            <a:xfrm>
              <a:off x="693789" y="5566658"/>
              <a:ext cx="5675114" cy="929835"/>
            </a:xfrm>
            <a:prstGeom prst="rect">
              <a:avLst/>
            </a:prstGeom>
            <a:solidFill>
              <a:schemeClr val="accent6">
                <a:lumMod val="20000"/>
                <a:lumOff val="80000"/>
              </a:schemeClr>
            </a:solidFill>
            <a:ln>
              <a:noFill/>
            </a:ln>
          </p:spPr>
          <p:txBody>
            <a:bodyPr wrap="square" rtlCol="0">
              <a:noAutofit/>
            </a:bodyPr>
            <a:lstStyle/>
            <a:p>
              <a:pPr>
                <a:spcBef>
                  <a:spcPts val="1200"/>
                </a:spcBef>
              </a:pPr>
              <a:r>
                <a:rPr kumimoji="1" lang="ja-JP" altLang="en-US" b="1" dirty="0">
                  <a:latin typeface="Meiryo UI" panose="020B0604030504040204" pitchFamily="50" charset="-128"/>
                  <a:ea typeface="Meiryo UI" panose="020B0604030504040204" pitchFamily="50" charset="-128"/>
                </a:rPr>
                <a:t>社名：株式会社 こころ一生に</a:t>
              </a:r>
              <a:endParaRPr kumimoji="1" lang="en-US" altLang="ja-JP" b="1" dirty="0">
                <a:latin typeface="Meiryo UI" panose="020B0604030504040204" pitchFamily="50" charset="-128"/>
                <a:ea typeface="Meiryo UI" panose="020B0604030504040204" pitchFamily="50" charset="-128"/>
              </a:endParaRPr>
            </a:p>
            <a:p>
              <a:pPr>
                <a:spcBef>
                  <a:spcPts val="1200"/>
                </a:spcBef>
              </a:pPr>
              <a:r>
                <a:rPr kumimoji="1" lang="ja-JP" altLang="en-US" b="1" dirty="0">
                  <a:latin typeface="Meiryo UI" panose="020B0604030504040204" pitchFamily="50" charset="-128"/>
                  <a:ea typeface="Meiryo UI" panose="020B0604030504040204" pitchFamily="50" charset="-128"/>
                </a:rPr>
                <a:t>住所：東京都渋谷区恵比寿西</a:t>
              </a: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33</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207</a:t>
              </a:r>
            </a:p>
            <a:p>
              <a:pPr>
                <a:spcBef>
                  <a:spcPts val="1200"/>
                </a:spcBef>
              </a:pPr>
              <a:endParaRPr kumimoji="1" lang="ja-JP" altLang="en-US"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2AEDC469-CB80-A023-2BBD-0EA768410BB7}"/>
                </a:ext>
              </a:extLst>
            </p:cNvPr>
            <p:cNvSpPr txBox="1"/>
            <p:nvPr/>
          </p:nvSpPr>
          <p:spPr>
            <a:xfrm>
              <a:off x="6368903" y="5566658"/>
              <a:ext cx="5675114" cy="929835"/>
            </a:xfrm>
            <a:prstGeom prst="rect">
              <a:avLst/>
            </a:prstGeom>
            <a:solidFill>
              <a:schemeClr val="accent6">
                <a:lumMod val="20000"/>
                <a:lumOff val="80000"/>
              </a:schemeClr>
            </a:solidFill>
            <a:ln>
              <a:noFill/>
            </a:ln>
          </p:spPr>
          <p:txBody>
            <a:bodyPr wrap="square" rtlCol="0">
              <a:noAutofit/>
            </a:bodyPr>
            <a:lstStyle/>
            <a:p>
              <a:pPr>
                <a:spcBef>
                  <a:spcPts val="1200"/>
                </a:spcBef>
                <a:tabLst>
                  <a:tab pos="542925" algn="l"/>
                </a:tabLst>
              </a:pPr>
              <a:r>
                <a:rPr kumimoji="1" lang="en-US" altLang="ja-JP" b="1" dirty="0">
                  <a:latin typeface="Meiryo UI" panose="020B0604030504040204" pitchFamily="50" charset="-128"/>
                  <a:ea typeface="Meiryo UI" panose="020B0604030504040204" pitchFamily="50" charset="-128"/>
                </a:rPr>
                <a:t>TEL	</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03</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5708</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5256</a:t>
              </a:r>
            </a:p>
            <a:p>
              <a:pPr>
                <a:spcBef>
                  <a:spcPts val="1200"/>
                </a:spcBef>
                <a:tabLst>
                  <a:tab pos="542925" algn="l"/>
                </a:tabLst>
              </a:pPr>
              <a:r>
                <a:rPr kumimoji="1" lang="en-US" altLang="ja-JP" b="1" dirty="0">
                  <a:latin typeface="Meiryo UI" panose="020B0604030504040204" pitchFamily="50" charset="-128"/>
                  <a:ea typeface="Meiryo UI" panose="020B0604030504040204" pitchFamily="50" charset="-128"/>
                </a:rPr>
                <a:t>Mail	</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info@kokoro-ni.com</a:t>
              </a:r>
            </a:p>
            <a:p>
              <a:pPr>
                <a:spcBef>
                  <a:spcPts val="1200"/>
                </a:spcBef>
              </a:pPr>
              <a:endParaRPr kumimoji="1" lang="ja-JP" altLang="en-US"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17921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307B8F1-E0BC-4C19-B5F5-2ABEB338D6AD}"/>
              </a:ext>
            </a:extLst>
          </p:cNvPr>
          <p:cNvSpPr>
            <a:spLocks noGrp="1"/>
          </p:cNvSpPr>
          <p:nvPr>
            <p:ph idx="1"/>
          </p:nvPr>
        </p:nvSpPr>
        <p:spPr>
          <a:xfrm>
            <a:off x="6881091" y="1344204"/>
            <a:ext cx="5134025" cy="989976"/>
          </a:xfrm>
        </p:spPr>
        <p:txBody>
          <a:bodyPr lIns="0" tIns="0" rIns="0" bIns="0" anchor="ctr">
            <a:noAutofit/>
          </a:bodyPr>
          <a:lstStyle/>
          <a:p>
            <a:pPr>
              <a:spcBef>
                <a:spcPts val="300"/>
              </a:spcBef>
              <a:buClrTx/>
            </a:pPr>
            <a:r>
              <a:rPr kumimoji="1" lang="ja-JP" altLang="en-US" sz="1600" dirty="0">
                <a:latin typeface="Meiryo UI" panose="020B0604030504040204" pitchFamily="50" charset="-128"/>
                <a:ea typeface="Meiryo UI" panose="020B0604030504040204" pitchFamily="50" charset="-128"/>
              </a:rPr>
              <a:t>白百合学園高等学校卒業</a:t>
            </a:r>
            <a:endParaRPr kumimoji="1" lang="en-US" altLang="ja-JP" sz="1600" dirty="0">
              <a:latin typeface="Meiryo UI" panose="020B0604030504040204" pitchFamily="50" charset="-128"/>
              <a:ea typeface="Meiryo UI" panose="020B0604030504040204" pitchFamily="50" charset="-128"/>
            </a:endParaRPr>
          </a:p>
          <a:p>
            <a:pPr>
              <a:spcBef>
                <a:spcPts val="300"/>
              </a:spcBef>
              <a:buClrTx/>
            </a:pPr>
            <a:r>
              <a:rPr kumimoji="1" lang="ja-JP" altLang="en-US" sz="1600" dirty="0">
                <a:latin typeface="Meiryo UI" panose="020B0604030504040204" pitchFamily="50" charset="-128"/>
                <a:ea typeface="Meiryo UI" panose="020B0604030504040204" pitchFamily="50" charset="-128"/>
              </a:rPr>
              <a:t>茨城大学工学部都市システム工学科卒業</a:t>
            </a:r>
            <a:endParaRPr kumimoji="1" lang="en-US" altLang="ja-JP" sz="1600" dirty="0">
              <a:latin typeface="Meiryo UI" panose="020B0604030504040204" pitchFamily="50" charset="-128"/>
              <a:ea typeface="Meiryo UI" panose="020B0604030504040204" pitchFamily="50" charset="-128"/>
            </a:endParaRPr>
          </a:p>
          <a:p>
            <a:pPr>
              <a:spcBef>
                <a:spcPts val="300"/>
              </a:spcBef>
              <a:buClrTx/>
            </a:pPr>
            <a:r>
              <a:rPr kumimoji="1" lang="ja-JP" altLang="en-US" sz="1600" dirty="0">
                <a:latin typeface="Meiryo UI" panose="020B0604030504040204" pitchFamily="50" charset="-128"/>
                <a:ea typeface="Meiryo UI" panose="020B0604030504040204" pitchFamily="50" charset="-128"/>
              </a:rPr>
              <a:t>東京福祉専門学校卒業（国家資格：社会福祉士取得）</a:t>
            </a:r>
          </a:p>
        </p:txBody>
      </p:sp>
      <p:sp>
        <p:nvSpPr>
          <p:cNvPr id="4" name="スライド番号プレースホルダー 3">
            <a:extLst>
              <a:ext uri="{FF2B5EF4-FFF2-40B4-BE49-F238E27FC236}">
                <a16:creationId xmlns:a16="http://schemas.microsoft.com/office/drawing/2014/main" id="{717B4F0C-403E-17E6-8B92-1B258E0C4B8B}"/>
              </a:ext>
            </a:extLst>
          </p:cNvPr>
          <p:cNvSpPr>
            <a:spLocks noGrp="1"/>
          </p:cNvSpPr>
          <p:nvPr>
            <p:ph type="sldNum" sz="quarter" idx="12"/>
          </p:nvPr>
        </p:nvSpPr>
        <p:spPr/>
        <p:txBody>
          <a:bodyPr/>
          <a:lstStyle/>
          <a:p>
            <a:fld id="{6F8437D7-8EAC-460A-B519-B279D2D5786F}" type="slidenum">
              <a:rPr kumimoji="1" lang="ja-JP" altLang="en-US" smtClean="0"/>
              <a:t>8</a:t>
            </a:fld>
            <a:endParaRPr kumimoji="1" lang="ja-JP" altLang="en-US"/>
          </a:p>
        </p:txBody>
      </p:sp>
      <p:sp>
        <p:nvSpPr>
          <p:cNvPr id="5" name="タイトル 1">
            <a:extLst>
              <a:ext uri="{FF2B5EF4-FFF2-40B4-BE49-F238E27FC236}">
                <a16:creationId xmlns:a16="http://schemas.microsoft.com/office/drawing/2014/main" id="{E586CB02-CCF8-D26C-F443-1EFEE0DFB620}"/>
              </a:ext>
            </a:extLst>
          </p:cNvPr>
          <p:cNvSpPr txBox="1">
            <a:spLocks/>
          </p:cNvSpPr>
          <p:nvPr/>
        </p:nvSpPr>
        <p:spPr>
          <a:xfrm>
            <a:off x="838200" y="236241"/>
            <a:ext cx="10515600" cy="46876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3200" b="0" i="0" kern="1200" cap="none">
                <a:solidFill>
                  <a:schemeClr val="tx1"/>
                </a:solidFill>
                <a:effectLst/>
                <a:latin typeface="+mj-lt"/>
                <a:ea typeface="+mj-ea"/>
                <a:cs typeface="+mj-cs"/>
              </a:defRPr>
            </a:lvl1pPr>
          </a:lstStyle>
          <a:p>
            <a:r>
              <a:rPr lang="ja-JP" altLang="en-US" sz="2000" dirty="0">
                <a:solidFill>
                  <a:schemeClr val="accent1"/>
                </a:solidFill>
                <a:latin typeface="Arial" panose="020B0604020202020204" pitchFamily="34" charset="0"/>
                <a:ea typeface="Meiryo UI" panose="020B0604030504040204" pitchFamily="50" charset="-128"/>
              </a:rPr>
              <a:t>代表の自己紹介</a:t>
            </a:r>
          </a:p>
        </p:txBody>
      </p:sp>
      <p:grpSp>
        <p:nvGrpSpPr>
          <p:cNvPr id="8" name="グループ化 7">
            <a:extLst>
              <a:ext uri="{FF2B5EF4-FFF2-40B4-BE49-F238E27FC236}">
                <a16:creationId xmlns:a16="http://schemas.microsoft.com/office/drawing/2014/main" id="{853B3C93-2E39-5977-4740-ACBB2D873BAC}"/>
              </a:ext>
            </a:extLst>
          </p:cNvPr>
          <p:cNvGrpSpPr/>
          <p:nvPr/>
        </p:nvGrpSpPr>
        <p:grpSpPr>
          <a:xfrm>
            <a:off x="489526" y="891398"/>
            <a:ext cx="5694215" cy="369332"/>
            <a:chOff x="277091" y="1435000"/>
            <a:chExt cx="5292436" cy="369332"/>
          </a:xfrm>
        </p:grpSpPr>
        <p:cxnSp>
          <p:nvCxnSpPr>
            <p:cNvPr id="9" name="直線コネクタ 8">
              <a:extLst>
                <a:ext uri="{FF2B5EF4-FFF2-40B4-BE49-F238E27FC236}">
                  <a16:creationId xmlns:a16="http://schemas.microsoft.com/office/drawing/2014/main" id="{B71F5050-98A1-F801-2C59-248CC9EC8D2B}"/>
                </a:ext>
              </a:extLst>
            </p:cNvPr>
            <p:cNvCxnSpPr/>
            <p:nvPr/>
          </p:nvCxnSpPr>
          <p:spPr>
            <a:xfrm>
              <a:off x="277091" y="1791855"/>
              <a:ext cx="52647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877637F6-2CFB-16F4-A850-85B684936C53}"/>
                </a:ext>
              </a:extLst>
            </p:cNvPr>
            <p:cNvSpPr txBox="1"/>
            <p:nvPr/>
          </p:nvSpPr>
          <p:spPr>
            <a:xfrm>
              <a:off x="349369" y="1435000"/>
              <a:ext cx="5220158"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代表の挨拶</a:t>
              </a:r>
            </a:p>
          </p:txBody>
        </p:sp>
      </p:grpSp>
      <p:grpSp>
        <p:nvGrpSpPr>
          <p:cNvPr id="11" name="グループ化 10">
            <a:extLst>
              <a:ext uri="{FF2B5EF4-FFF2-40B4-BE49-F238E27FC236}">
                <a16:creationId xmlns:a16="http://schemas.microsoft.com/office/drawing/2014/main" id="{E719E92D-EC16-21A9-39B7-D6F96BE2CCEE}"/>
              </a:ext>
            </a:extLst>
          </p:cNvPr>
          <p:cNvGrpSpPr/>
          <p:nvPr/>
        </p:nvGrpSpPr>
        <p:grpSpPr>
          <a:xfrm>
            <a:off x="6432039" y="891398"/>
            <a:ext cx="5518422" cy="369332"/>
            <a:chOff x="277091" y="1435000"/>
            <a:chExt cx="5292436" cy="369332"/>
          </a:xfrm>
        </p:grpSpPr>
        <p:cxnSp>
          <p:nvCxnSpPr>
            <p:cNvPr id="12" name="直線コネクタ 11">
              <a:extLst>
                <a:ext uri="{FF2B5EF4-FFF2-40B4-BE49-F238E27FC236}">
                  <a16:creationId xmlns:a16="http://schemas.microsoft.com/office/drawing/2014/main" id="{E7DDBB4E-2E07-075E-22AF-5EC3885C6B53}"/>
                </a:ext>
              </a:extLst>
            </p:cNvPr>
            <p:cNvCxnSpPr/>
            <p:nvPr/>
          </p:nvCxnSpPr>
          <p:spPr>
            <a:xfrm>
              <a:off x="277091" y="1791855"/>
              <a:ext cx="526472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51A1A87D-0809-DCFB-6301-5C188AD79867}"/>
                </a:ext>
              </a:extLst>
            </p:cNvPr>
            <p:cNvSpPr txBox="1"/>
            <p:nvPr/>
          </p:nvSpPr>
          <p:spPr>
            <a:xfrm>
              <a:off x="349369" y="1435000"/>
              <a:ext cx="5220158"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これまでの経歴</a:t>
              </a:r>
            </a:p>
          </p:txBody>
        </p:sp>
      </p:grpSp>
      <p:sp>
        <p:nvSpPr>
          <p:cNvPr id="14" name="コンテンツ プレースホルダー 2">
            <a:extLst>
              <a:ext uri="{FF2B5EF4-FFF2-40B4-BE49-F238E27FC236}">
                <a16:creationId xmlns:a16="http://schemas.microsoft.com/office/drawing/2014/main" id="{6BF3B4DD-57CF-D6BE-436F-16528CFB1DD3}"/>
              </a:ext>
            </a:extLst>
          </p:cNvPr>
          <p:cNvSpPr txBox="1">
            <a:spLocks/>
          </p:cNvSpPr>
          <p:nvPr/>
        </p:nvSpPr>
        <p:spPr>
          <a:xfrm>
            <a:off x="489527" y="1385602"/>
            <a:ext cx="5694214" cy="2986374"/>
          </a:xfrm>
          <a:prstGeom prst="rect">
            <a:avLst/>
          </a:prstGeom>
        </p:spPr>
        <p:txBody>
          <a:bodyPr vert="horz" lIns="0" tIns="0" rIns="0" bIns="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182563">
              <a:buNone/>
            </a:pPr>
            <a:r>
              <a:rPr lang="ja-JP" altLang="en-US" sz="1600" dirty="0">
                <a:latin typeface="Meiryo UI" panose="020B0604030504040204" pitchFamily="50" charset="-128"/>
                <a:ea typeface="Meiryo UI" panose="020B0604030504040204" pitchFamily="50" charset="-128"/>
              </a:rPr>
              <a:t>今までの経験を活かし、勤務している所属場所（病院、在宅等）の垣根を越えて協働できる専門職として、途切れのない連携ができるような仕組みを作りたく、この会社を立ち上げました。</a:t>
            </a:r>
            <a:endParaRPr lang="en-US" altLang="ja-JP" sz="1600" dirty="0">
              <a:latin typeface="Meiryo UI" panose="020B0604030504040204" pitchFamily="50" charset="-128"/>
              <a:ea typeface="Meiryo UI" panose="020B0604030504040204" pitchFamily="50" charset="-128"/>
            </a:endParaRPr>
          </a:p>
          <a:p>
            <a:pPr marL="0" indent="182563">
              <a:buFont typeface="Arial" panose="020B0604020202020204" pitchFamily="34" charset="0"/>
              <a:buNone/>
            </a:pPr>
            <a:r>
              <a:rPr kumimoji="1" lang="ja-JP" altLang="en-US" sz="1600" dirty="0">
                <a:latin typeface="Meiryo UI" panose="020B0604030504040204" pitchFamily="50" charset="-128"/>
                <a:ea typeface="Meiryo UI" panose="020B0604030504040204" pitchFamily="50" charset="-128"/>
              </a:rPr>
              <a:t>病院の医療ソーシャルワーカー経験、</a:t>
            </a:r>
            <a:endParaRPr kumimoji="1" lang="en-US" altLang="ja-JP" sz="1600" dirty="0">
              <a:latin typeface="Meiryo UI" panose="020B0604030504040204" pitchFamily="50" charset="-128"/>
              <a:ea typeface="Meiryo UI" panose="020B0604030504040204" pitchFamily="50" charset="-128"/>
            </a:endParaRPr>
          </a:p>
          <a:p>
            <a:pPr marL="0" indent="182563">
              <a:buFont typeface="Arial" panose="020B0604020202020204" pitchFamily="34" charset="0"/>
              <a:buNone/>
            </a:pPr>
            <a:r>
              <a:rPr kumimoji="1" lang="ja-JP" altLang="en-US" sz="1600" dirty="0">
                <a:latin typeface="Meiryo UI" panose="020B0604030504040204" pitchFamily="50" charset="-128"/>
                <a:ea typeface="Meiryo UI" panose="020B0604030504040204" pitchFamily="50" charset="-128"/>
              </a:rPr>
              <a:t>在宅介護の現場経験</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pPr marL="0" indent="182563">
              <a:buFont typeface="Arial" panose="020B0604020202020204" pitchFamily="34" charset="0"/>
              <a:buNone/>
            </a:pPr>
            <a:r>
              <a:rPr kumimoji="1" lang="ja-JP" altLang="en-US" sz="1600" dirty="0">
                <a:latin typeface="Meiryo UI" panose="020B0604030504040204" pitchFamily="50" charset="-128"/>
                <a:ea typeface="Meiryo UI" panose="020B0604030504040204" pitchFamily="50" charset="-128"/>
              </a:rPr>
              <a:t>施設に実際足を運びご家族と一緒に見てきた数多くの経験</a:t>
            </a:r>
            <a:endParaRPr kumimoji="1" lang="en-US" altLang="ja-JP" sz="1600" dirty="0">
              <a:latin typeface="Meiryo UI" panose="020B0604030504040204" pitchFamily="50" charset="-128"/>
              <a:ea typeface="Meiryo UI" panose="020B0604030504040204" pitchFamily="50" charset="-128"/>
            </a:endParaRPr>
          </a:p>
          <a:p>
            <a:pPr marL="0" indent="182563">
              <a:buFont typeface="Arial" panose="020B0604020202020204" pitchFamily="34" charset="0"/>
              <a:buNone/>
            </a:pPr>
            <a:r>
              <a:rPr kumimoji="1" lang="ja-JP" altLang="en-US" sz="1600" dirty="0">
                <a:latin typeface="Meiryo UI" panose="020B0604030504040204" pitchFamily="50" charset="-128"/>
                <a:ea typeface="Meiryo UI" panose="020B0604030504040204" pitchFamily="50" charset="-128"/>
              </a:rPr>
              <a:t>を元に、一人一人にあった、一番良い選択ができるよう中立公平な立場で、こころにとことん寄添い、お手伝い致します。　　　堀井宥佳</a:t>
            </a:r>
            <a:endParaRPr kumimoji="1" lang="en-US" altLang="ja-JP" sz="16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48E9F448-4CDB-FB26-1255-495EA2C950F4}"/>
              </a:ext>
            </a:extLst>
          </p:cNvPr>
          <p:cNvSpPr/>
          <p:nvPr/>
        </p:nvSpPr>
        <p:spPr>
          <a:xfrm>
            <a:off x="6432039" y="1344204"/>
            <a:ext cx="328979" cy="989975"/>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学歴</a:t>
            </a:r>
          </a:p>
        </p:txBody>
      </p:sp>
      <p:sp>
        <p:nvSpPr>
          <p:cNvPr id="18" name="正方形/長方形 17">
            <a:extLst>
              <a:ext uri="{FF2B5EF4-FFF2-40B4-BE49-F238E27FC236}">
                <a16:creationId xmlns:a16="http://schemas.microsoft.com/office/drawing/2014/main" id="{84D15AD9-52CB-E4B5-5E25-CB794F971667}"/>
              </a:ext>
            </a:extLst>
          </p:cNvPr>
          <p:cNvSpPr/>
          <p:nvPr/>
        </p:nvSpPr>
        <p:spPr>
          <a:xfrm>
            <a:off x="6432039" y="2430129"/>
            <a:ext cx="328979" cy="3614529"/>
          </a:xfrm>
          <a:prstGeom prst="rect">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職歴</a:t>
            </a:r>
          </a:p>
        </p:txBody>
      </p:sp>
      <p:sp>
        <p:nvSpPr>
          <p:cNvPr id="20" name="コンテンツ プレースホルダー 2">
            <a:extLst>
              <a:ext uri="{FF2B5EF4-FFF2-40B4-BE49-F238E27FC236}">
                <a16:creationId xmlns:a16="http://schemas.microsoft.com/office/drawing/2014/main" id="{99C0D803-658A-DF3A-FCDC-7D02D3420689}"/>
              </a:ext>
            </a:extLst>
          </p:cNvPr>
          <p:cNvSpPr txBox="1">
            <a:spLocks/>
          </p:cNvSpPr>
          <p:nvPr/>
        </p:nvSpPr>
        <p:spPr>
          <a:xfrm>
            <a:off x="6881091" y="2417654"/>
            <a:ext cx="5040478" cy="3417510"/>
          </a:xfrm>
          <a:prstGeom prst="rect">
            <a:avLst/>
          </a:prstGeom>
        </p:spPr>
        <p:txBody>
          <a:bodyPr vert="horz" lIns="0" tIns="0" rIns="0" bIns="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a:spcBef>
                <a:spcPts val="300"/>
              </a:spcBef>
              <a:buClrTx/>
            </a:pPr>
            <a:r>
              <a:rPr lang="ja-JP" altLang="en-US" sz="1600" dirty="0">
                <a:latin typeface="Meiryo UI" panose="020B0604030504040204" pitchFamily="50" charset="-128"/>
                <a:ea typeface="Meiryo UI" panose="020B0604030504040204" pitchFamily="50" charset="-128"/>
              </a:rPr>
              <a:t>株式会社やさしい手（約</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年）</a:t>
            </a:r>
            <a:endParaRPr lang="en-US" altLang="ja-JP" sz="1600" dirty="0">
              <a:latin typeface="Meiryo UI" panose="020B0604030504040204" pitchFamily="50" charset="-128"/>
              <a:ea typeface="Meiryo UI" panose="020B0604030504040204" pitchFamily="50" charset="-128"/>
            </a:endParaRPr>
          </a:p>
          <a:p>
            <a:pPr marL="442913">
              <a:spcBef>
                <a:spcPts val="0"/>
              </a:spcBef>
              <a:buClrTx/>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サービス提供責任者として実際の現場で介護経験を積む</a:t>
            </a:r>
            <a:endParaRPr lang="en-US" altLang="ja-JP" sz="1600" dirty="0">
              <a:latin typeface="Meiryo UI" panose="020B0604030504040204" pitchFamily="50" charset="-128"/>
              <a:ea typeface="Meiryo UI" panose="020B0604030504040204" pitchFamily="50" charset="-128"/>
            </a:endParaRPr>
          </a:p>
          <a:p>
            <a:pPr>
              <a:spcBef>
                <a:spcPts val="300"/>
              </a:spcBef>
              <a:buClrTx/>
            </a:pPr>
            <a:r>
              <a:rPr lang="ja-JP" altLang="en-US" sz="1600" dirty="0">
                <a:latin typeface="Meiryo UI" panose="020B0604030504040204" pitchFamily="50" charset="-128"/>
                <a:ea typeface="Meiryo UI" panose="020B0604030504040204" pitchFamily="50" charset="-128"/>
              </a:rPr>
              <a:t>三菱地所株式会社（約</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年）</a:t>
            </a:r>
            <a:endParaRPr lang="en-US" altLang="ja-JP" sz="1600" dirty="0">
              <a:latin typeface="Meiryo UI" panose="020B0604030504040204" pitchFamily="50" charset="-128"/>
              <a:ea typeface="Meiryo UI" panose="020B0604030504040204" pitchFamily="50" charset="-128"/>
            </a:endParaRPr>
          </a:p>
          <a:p>
            <a:pPr marL="442913">
              <a:spcBef>
                <a:spcPts val="0"/>
              </a:spcBef>
              <a:buClrTx/>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健康管理課にて社員とグループ会社の健康診断や、</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退職者健診企画等に携わる</a:t>
            </a:r>
            <a:endParaRPr lang="en-US" altLang="ja-JP" sz="1600" dirty="0">
              <a:latin typeface="Meiryo UI" panose="020B0604030504040204" pitchFamily="50" charset="-128"/>
              <a:ea typeface="Meiryo UI" panose="020B0604030504040204" pitchFamily="50" charset="-128"/>
            </a:endParaRPr>
          </a:p>
          <a:p>
            <a:pPr>
              <a:spcBef>
                <a:spcPts val="300"/>
              </a:spcBef>
              <a:buClrTx/>
            </a:pPr>
            <a:r>
              <a:rPr lang="ja-JP" altLang="en-US" sz="1600" dirty="0">
                <a:latin typeface="Meiryo UI" panose="020B0604030504040204" pitchFamily="50" charset="-128"/>
                <a:ea typeface="Meiryo UI" panose="020B0604030504040204" pitchFamily="50" charset="-128"/>
              </a:rPr>
              <a:t>慶應義塾大学病院（特定機能病院）（約</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年）</a:t>
            </a:r>
            <a:endParaRPr lang="en-US" altLang="ja-JP" sz="1600" dirty="0">
              <a:latin typeface="Meiryo UI" panose="020B0604030504040204" pitchFamily="50" charset="-128"/>
              <a:ea typeface="Meiryo UI" panose="020B0604030504040204" pitchFamily="50" charset="-128"/>
            </a:endParaRPr>
          </a:p>
          <a:p>
            <a:pPr marL="442913">
              <a:spcBef>
                <a:spcPts val="0"/>
              </a:spcBef>
              <a:buClrTx/>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医療ソーシャルワーカーとして勤務</a:t>
            </a:r>
            <a:endParaRPr lang="en-US" altLang="ja-JP" sz="1600" dirty="0">
              <a:latin typeface="Meiryo UI" panose="020B0604030504040204" pitchFamily="50" charset="-128"/>
              <a:ea typeface="Meiryo UI" panose="020B0604030504040204" pitchFamily="50" charset="-128"/>
            </a:endParaRPr>
          </a:p>
          <a:p>
            <a:pPr>
              <a:spcBef>
                <a:spcPts val="300"/>
              </a:spcBef>
              <a:buClrTx/>
            </a:pPr>
            <a:r>
              <a:rPr lang="ja-JP" altLang="en-US" sz="1600" dirty="0">
                <a:latin typeface="Meiryo UI" panose="020B0604030504040204" pitchFamily="50" charset="-128"/>
                <a:ea typeface="Meiryo UI" panose="020B0604030504040204" pitchFamily="50" charset="-128"/>
              </a:rPr>
              <a:t>世田谷記念病院（リハビリ対応病院）（約</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a:t>
            </a:r>
            <a:endParaRPr lang="en-US" altLang="ja-JP" sz="1600" dirty="0">
              <a:latin typeface="Meiryo UI" panose="020B0604030504040204" pitchFamily="50" charset="-128"/>
              <a:ea typeface="Meiryo UI" panose="020B0604030504040204" pitchFamily="50" charset="-128"/>
            </a:endParaRPr>
          </a:p>
          <a:p>
            <a:pPr marL="442913">
              <a:spcBef>
                <a:spcPts val="0"/>
              </a:spcBef>
              <a:buClrTx/>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医療ソーシャルワーカーとして勤務</a:t>
            </a:r>
            <a:endParaRPr lang="en-US" altLang="ja-JP" sz="1600" dirty="0">
              <a:latin typeface="Meiryo UI" panose="020B0604030504040204" pitchFamily="50" charset="-128"/>
              <a:ea typeface="Meiryo UI" panose="020B0604030504040204" pitchFamily="50" charset="-128"/>
            </a:endParaRPr>
          </a:p>
          <a:p>
            <a:pPr>
              <a:spcBef>
                <a:spcPts val="300"/>
              </a:spcBef>
              <a:buClrTx/>
            </a:pPr>
            <a:r>
              <a:rPr lang="ja-JP" altLang="en-US" sz="1600" dirty="0">
                <a:latin typeface="Meiryo UI" panose="020B0604030504040204" pitchFamily="50" charset="-128"/>
                <a:ea typeface="Meiryo UI" panose="020B0604030504040204" pitchFamily="50" charset="-128"/>
              </a:rPr>
              <a:t>株式会社シニアホーム相談センター　（約</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年）</a:t>
            </a:r>
          </a:p>
          <a:p>
            <a:pPr marL="442913">
              <a:spcBef>
                <a:spcPts val="0"/>
              </a:spcBef>
              <a:buClrTx/>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有料老人ホーム等を紹介する相談員として年間５００件以上の相談に対応</a:t>
            </a:r>
            <a:endParaRPr lang="en-US" altLang="ja-JP" sz="1600" dirty="0">
              <a:latin typeface="Meiryo UI" panose="020B0604030504040204" pitchFamily="50" charset="-128"/>
              <a:ea typeface="Meiryo UI" panose="020B0604030504040204" pitchFamily="50" charset="-128"/>
            </a:endParaRPr>
          </a:p>
        </p:txBody>
      </p:sp>
      <p:sp>
        <p:nvSpPr>
          <p:cNvPr id="2" name="コンテンツ プレースホルダー 2">
            <a:extLst>
              <a:ext uri="{FF2B5EF4-FFF2-40B4-BE49-F238E27FC236}">
                <a16:creationId xmlns:a16="http://schemas.microsoft.com/office/drawing/2014/main" id="{8E9A3274-63EB-3739-4EBE-9A30BED6410A}"/>
              </a:ext>
            </a:extLst>
          </p:cNvPr>
          <p:cNvSpPr txBox="1">
            <a:spLocks/>
          </p:cNvSpPr>
          <p:nvPr/>
        </p:nvSpPr>
        <p:spPr>
          <a:xfrm>
            <a:off x="425414" y="4496848"/>
            <a:ext cx="5822440" cy="1381125"/>
          </a:xfrm>
          <a:prstGeom prst="rect">
            <a:avLst/>
          </a:prstGeom>
        </p:spPr>
        <p:txBody>
          <a:bodyPr vert="horz" lIns="0" tIns="0" rIns="0" bIns="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a:lstStyle>
          <a:p>
            <a:pPr marL="0" indent="182563">
              <a:buNone/>
            </a:pPr>
            <a:r>
              <a:rPr kumimoji="1" lang="ja-JP" altLang="en-US" sz="1600" dirty="0">
                <a:latin typeface="Meiryo UI" panose="020B0604030504040204" pitchFamily="50" charset="-128"/>
                <a:ea typeface="Meiryo UI" panose="020B0604030504040204" pitchFamily="50" charset="-128"/>
              </a:rPr>
              <a:t>≪趣味≫</a:t>
            </a:r>
            <a:endParaRPr kumimoji="1" lang="en-US" altLang="ja-JP" sz="1600" dirty="0">
              <a:latin typeface="Meiryo UI" panose="020B0604030504040204" pitchFamily="50" charset="-128"/>
              <a:ea typeface="Meiryo UI" panose="020B0604030504040204" pitchFamily="50" charset="-128"/>
            </a:endParaRPr>
          </a:p>
          <a:p>
            <a:pPr marL="0" indent="182563">
              <a:buNone/>
            </a:pPr>
            <a:r>
              <a:rPr lang="ja-JP" altLang="en-US" sz="1600" dirty="0">
                <a:latin typeface="Meiryo UI" panose="020B0604030504040204" pitchFamily="50" charset="-128"/>
                <a:ea typeface="Meiryo UI" panose="020B0604030504040204" pitchFamily="50" charset="-128"/>
              </a:rPr>
              <a:t>美味しい物を探して食べに行くこと</a:t>
            </a:r>
            <a:endParaRPr lang="en-US" altLang="ja-JP" sz="1600" dirty="0">
              <a:latin typeface="Meiryo UI" panose="020B0604030504040204" pitchFamily="50" charset="-128"/>
              <a:ea typeface="Meiryo UI" panose="020B0604030504040204" pitchFamily="50" charset="-128"/>
            </a:endParaRPr>
          </a:p>
          <a:p>
            <a:pPr marL="0" indent="182563">
              <a:buNone/>
            </a:pPr>
            <a:r>
              <a:rPr lang="ja-JP" altLang="en-US" sz="1600" dirty="0">
                <a:latin typeface="Meiryo UI" panose="020B0604030504040204" pitchFamily="50" charset="-128"/>
                <a:ea typeface="Meiryo UI" panose="020B0604030504040204" pitchFamily="50" charset="-128"/>
              </a:rPr>
              <a:t>岩盤浴ヨガ</a:t>
            </a:r>
            <a:endParaRPr lang="en-US" altLang="ja-JP" sz="1600" dirty="0">
              <a:latin typeface="Meiryo UI" panose="020B0604030504040204" pitchFamily="50" charset="-128"/>
              <a:ea typeface="Meiryo UI" panose="020B0604030504040204" pitchFamily="50" charset="-128"/>
            </a:endParaRPr>
          </a:p>
          <a:p>
            <a:pPr marL="0" indent="182563">
              <a:buNone/>
            </a:pPr>
            <a:r>
              <a:rPr lang="ja-JP" altLang="en-US" sz="1600" dirty="0">
                <a:latin typeface="Meiryo UI" panose="020B0604030504040204" pitchFamily="50" charset="-128"/>
                <a:ea typeface="Meiryo UI" panose="020B0604030504040204" pitchFamily="50" charset="-128"/>
              </a:rPr>
              <a:t>愛犬と遊ぶこと</a:t>
            </a:r>
            <a:endParaRPr kumimoji="1" lang="en-US" altLang="ja-JP" sz="16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0244C003-60B2-4323-991B-117A7D75E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5771" y="4496848"/>
            <a:ext cx="1734495" cy="1578815"/>
          </a:xfrm>
          <a:prstGeom prst="rect">
            <a:avLst/>
          </a:prstGeom>
        </p:spPr>
      </p:pic>
    </p:spTree>
    <p:extLst>
      <p:ext uri="{BB962C8B-B14F-4D97-AF65-F5344CB8AC3E}">
        <p14:creationId xmlns:p14="http://schemas.microsoft.com/office/powerpoint/2010/main" val="1098097484"/>
      </p:ext>
    </p:extLst>
  </p:cSld>
  <p:clrMapOvr>
    <a:masterClrMapping/>
  </p:clrMapOvr>
</p:sld>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ギャラリー">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25203</TotalTime>
  <Words>2269</Words>
  <Application>Microsoft Office PowerPoint</Application>
  <PresentationFormat>ワイド画面</PresentationFormat>
  <Paragraphs>223</Paragraphs>
  <Slides>11</Slides>
  <Notes>3</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Meiryo UI</vt:lpstr>
      <vt:lpstr>Meryo　UI</vt:lpstr>
      <vt:lpstr>Noto Sans JP</vt:lpstr>
      <vt:lpstr>游ゴシック</vt:lpstr>
      <vt:lpstr>Arial</vt:lpstr>
      <vt:lpstr>Century Gothic</vt:lpstr>
      <vt:lpstr>Wingdings</vt:lpstr>
      <vt:lpstr>ギャラリー</vt:lpstr>
      <vt:lpstr>有料老人ホームご紹介サービスのご案内</vt:lpstr>
      <vt:lpstr>有料老人ホームをお探しの方へ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有料老人ホームをお探しの方へ</dc:title>
  <dc:creator>yuka horii</dc:creator>
  <cp:lastModifiedBy>yuka horii</cp:lastModifiedBy>
  <cp:revision>41</cp:revision>
  <cp:lastPrinted>2026-02-27T08:05:05Z</cp:lastPrinted>
  <dcterms:created xsi:type="dcterms:W3CDTF">2025-07-20T13:17:58Z</dcterms:created>
  <dcterms:modified xsi:type="dcterms:W3CDTF">2026-03-09T01:19:45Z</dcterms:modified>
</cp:coreProperties>
</file>